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Lst>
  <p:sldSz cy="6858000" cx="12192000"/>
  <p:notesSz cx="6858000" cy="9144000"/>
  <p:embeddedFontLst>
    <p:embeddedFont>
      <p:font typeface="Wix Madefor Display SemiBold"/>
      <p:regular r:id="rId84"/>
      <p:bold r:id="rId85"/>
    </p:embeddedFont>
    <p:embeddedFont>
      <p:font typeface="Roboto"/>
      <p:regular r:id="rId86"/>
      <p:bold r:id="rId87"/>
      <p:italic r:id="rId88"/>
      <p:boldItalic r:id="rId89"/>
    </p:embeddedFont>
    <p:embeddedFont>
      <p:font typeface="Wix Madefor Display"/>
      <p:regular r:id="rId90"/>
      <p:bold r:id="rId91"/>
    </p:embeddedFont>
    <p:embeddedFont>
      <p:font typeface="JetBrains Mono"/>
      <p:regular r:id="rId92"/>
      <p:bold r:id="rId93"/>
      <p:italic r:id="rId94"/>
      <p:boldItalic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96" roundtripDataSignature="AMtx7mjcNRMRUSGnHrJ4LeaTTKs/fh03T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font" Target="fonts/WixMadeforDisplaySemiBold-regular.fntdata"/><Relationship Id="rId83" Type="http://schemas.openxmlformats.org/officeDocument/2006/relationships/slide" Target="slides/slide79.xml"/><Relationship Id="rId42" Type="http://schemas.openxmlformats.org/officeDocument/2006/relationships/slide" Target="slides/slide38.xml"/><Relationship Id="rId86" Type="http://schemas.openxmlformats.org/officeDocument/2006/relationships/font" Target="fonts/Roboto-regular.fntdata"/><Relationship Id="rId41" Type="http://schemas.openxmlformats.org/officeDocument/2006/relationships/slide" Target="slides/slide37.xml"/><Relationship Id="rId85" Type="http://schemas.openxmlformats.org/officeDocument/2006/relationships/font" Target="fonts/WixMadeforDisplaySemiBold-bold.fntdata"/><Relationship Id="rId44" Type="http://schemas.openxmlformats.org/officeDocument/2006/relationships/slide" Target="slides/slide40.xml"/><Relationship Id="rId88" Type="http://schemas.openxmlformats.org/officeDocument/2006/relationships/font" Target="fonts/Roboto-italic.fntdata"/><Relationship Id="rId43" Type="http://schemas.openxmlformats.org/officeDocument/2006/relationships/slide" Target="slides/slide39.xml"/><Relationship Id="rId87" Type="http://schemas.openxmlformats.org/officeDocument/2006/relationships/font" Target="fonts/Roboto-bold.fntdata"/><Relationship Id="rId46" Type="http://schemas.openxmlformats.org/officeDocument/2006/relationships/slide" Target="slides/slide42.xml"/><Relationship Id="rId45" Type="http://schemas.openxmlformats.org/officeDocument/2006/relationships/slide" Target="slides/slide41.xml"/><Relationship Id="rId89" Type="http://schemas.openxmlformats.org/officeDocument/2006/relationships/font" Target="fonts/Roboto-boldItalic.fntdata"/><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95" Type="http://schemas.openxmlformats.org/officeDocument/2006/relationships/font" Target="fonts/JetBrainsMono-boldItalic.fntdata"/><Relationship Id="rId50" Type="http://schemas.openxmlformats.org/officeDocument/2006/relationships/slide" Target="slides/slide46.xml"/><Relationship Id="rId94" Type="http://schemas.openxmlformats.org/officeDocument/2006/relationships/font" Target="fonts/JetBrainsMono-italic.fntdata"/><Relationship Id="rId53" Type="http://schemas.openxmlformats.org/officeDocument/2006/relationships/slide" Target="slides/slide49.xml"/><Relationship Id="rId52" Type="http://schemas.openxmlformats.org/officeDocument/2006/relationships/slide" Target="slides/slide48.xml"/><Relationship Id="rId96" Type="http://customschemas.google.com/relationships/presentationmetadata" Target="metadata"/><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91" Type="http://schemas.openxmlformats.org/officeDocument/2006/relationships/font" Target="fonts/WixMadeforDisplay-bold.fntdata"/><Relationship Id="rId90" Type="http://schemas.openxmlformats.org/officeDocument/2006/relationships/font" Target="fonts/WixMadeforDisplay-regular.fntdata"/><Relationship Id="rId93" Type="http://schemas.openxmlformats.org/officeDocument/2006/relationships/font" Target="fonts/JetBrainsMono-bold.fntdata"/><Relationship Id="rId92" Type="http://schemas.openxmlformats.org/officeDocument/2006/relationships/font" Target="fonts/JetBrainsMono-regular.fntdata"/><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9f544baa39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39f544baa39_0_1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9f544baa39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39f544baa39_0_2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9f544baa39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g39f544baa39_0_2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9f544baa3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39f544baa39_0_2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9f8323a2ce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39f8323a2ce_0_2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9f544baa39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39f544baa39_0_2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39f544baa39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39f544baa39_0_2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9f544baa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39f544baa3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9f544baa39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39f544baa39_0_3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9f544baa39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39f544baa39_0_3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9f544baa39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39f544baa39_0_2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9f544baa39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39f544baa39_0_3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9f544baa3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39f544baa39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9f544baa39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39f544baa39_0_5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39f544baa39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39f544baa39_0_4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9f544baa39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39f544baa39_0_4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9f544baa39_0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39f544baa39_0_6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9f544baa3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39f544baa39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9f544baa39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39f544baa39_0_5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9f544baa39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g39f544baa39_0_5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9f544baa39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g39f544baa39_0_5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9f544baa3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39f544baa39_0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9f544baa3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39f544baa39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9fb9f95a76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g39fb9f95a76_2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9fb9f95a76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39fb9f95a76_2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9fb9f95a76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g39fb9f95a76_2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9fb9f95a76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39fb9f95a76_2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9fb9f95a76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39fb9f95a76_2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9fb9f95a76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g39fb9f95a76_2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39fb9f95a76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39fb9f95a76_2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9f544baa39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g39f544baa39_0_6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9f544baa39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g39f544baa39_0_6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9fb9f95a76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g39fb9f95a76_2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9fb9f95a76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g39fb9f95a76_2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39f544baa39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g39f544baa39_0_6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9f544baa39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g39f544baa39_0_6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9f544baa39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g39f544baa39_0_6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9f544baa39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39f544baa39_0_6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9f544baa39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g39f544baa39_0_6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9f544baa39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g39f544baa39_0_5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9f544baa3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g39f544baa39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9f544baa39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g39f544baa39_0_6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39f544baa3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g39f544baa39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39f8323a2c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g39f8323a2ce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39f8323a2c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g39f8323a2ce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39f8323a2ce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g39f8323a2ce_0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39f8323a2c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g39f8323a2ce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39f8323a2c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g39f8323a2ce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9f8323a2ce_0_2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9f8323a2ce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39f8323a2ce_0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39f8323a2ce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9f8323a2ce_0_1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9f8323a2ce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9f544baa39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g39f544baa39_0_1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39f8323a2ce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39f8323a2ce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39f8323a2ce_0_2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39f8323a2ce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39f8323a2ce_0_2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39f8323a2ce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39f8323a2ce_0_3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39f8323a2ce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39f8323a2ce_0_3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39f8323a2ce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39f8323a2ce_0_2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39f8323a2ce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39f544baa3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g39f544baa39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39f8323a2ce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g39f8323a2ce_0_3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39f8323a2ce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39f8323a2c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39f8323a2ce_0_3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39f8323a2ce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9f544baa39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39f544baa39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39f8323a2c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g39f8323a2ce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39f8323a2ce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39f8323a2c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39f8323a2ce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39f8323a2c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39f8323a2ce_0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39f8323a2c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39f8323a2ce_0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39f8323a2ce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39f8323a2ce_0_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39f8323a2ce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39f8323a2ce_0_1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39f8323a2c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39f8323a2ce_0_1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39f8323a2ce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39f8323a2ce_0_1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39f8323a2ce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9f544baa39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39f544baa39_0_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9f544baa3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39f544baa39_0_1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1.png"/><Relationship Id="rId4" Type="http://schemas.openxmlformats.org/officeDocument/2006/relationships/image" Target="../media/image3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1">
  <p:cSld name="Title Slide 01">
    <p:spTree>
      <p:nvGrpSpPr>
        <p:cNvPr id="11" name="Shape 11"/>
        <p:cNvGrpSpPr/>
        <p:nvPr/>
      </p:nvGrpSpPr>
      <p:grpSpPr>
        <a:xfrm>
          <a:off x="0" y="0"/>
          <a:ext cx="0" cy="0"/>
          <a:chOff x="0" y="0"/>
          <a:chExt cx="0" cy="0"/>
        </a:xfrm>
      </p:grpSpPr>
      <p:pic>
        <p:nvPicPr>
          <p:cNvPr descr="Artboard 1 copy 2@2x-100" id="12" name="Google Shape;12;p11"/>
          <p:cNvPicPr preferRelativeResize="0"/>
          <p:nvPr/>
        </p:nvPicPr>
        <p:blipFill rotWithShape="1">
          <a:blip r:embed="rId2">
            <a:alphaModFix/>
          </a:blip>
          <a:srcRect b="0" l="0" r="0" t="0"/>
          <a:stretch/>
        </p:blipFill>
        <p:spPr>
          <a:xfrm>
            <a:off x="-3175" y="0"/>
            <a:ext cx="12195175" cy="6858000"/>
          </a:xfrm>
          <a:prstGeom prst="rect">
            <a:avLst/>
          </a:prstGeom>
          <a:noFill/>
          <a:ln>
            <a:noFill/>
          </a:ln>
        </p:spPr>
      </p:pic>
      <p:pic>
        <p:nvPicPr>
          <p:cNvPr id="13" name="Google Shape;13;p11"/>
          <p:cNvPicPr preferRelativeResize="0"/>
          <p:nvPr/>
        </p:nvPicPr>
        <p:blipFill rotWithShape="1">
          <a:blip r:embed="rId3">
            <a:alphaModFix/>
          </a:blip>
          <a:srcRect b="0" l="0" r="0" t="0"/>
          <a:stretch/>
        </p:blipFill>
        <p:spPr>
          <a:xfrm>
            <a:off x="1337839" y="2216477"/>
            <a:ext cx="5401521" cy="2425045"/>
          </a:xfrm>
          <a:prstGeom prst="rect">
            <a:avLst/>
          </a:prstGeom>
          <a:noFill/>
          <a:ln>
            <a:noFill/>
          </a:ln>
        </p:spPr>
      </p:pic>
      <p:pic>
        <p:nvPicPr>
          <p:cNvPr id="14" name="Google Shape;14;p11"/>
          <p:cNvPicPr preferRelativeResize="0"/>
          <p:nvPr/>
        </p:nvPicPr>
        <p:blipFill rotWithShape="1">
          <a:blip r:embed="rId4">
            <a:alphaModFix/>
          </a:blip>
          <a:srcRect b="0" l="0" r="0" t="0"/>
          <a:stretch/>
        </p:blipFill>
        <p:spPr>
          <a:xfrm>
            <a:off x="6831137" y="1687868"/>
            <a:ext cx="4081070" cy="3555289"/>
          </a:xfrm>
          <a:prstGeom prst="rect">
            <a:avLst/>
          </a:prstGeom>
          <a:noFill/>
          <a:ln>
            <a:noFill/>
          </a:ln>
        </p:spPr>
      </p:pic>
      <p:sp>
        <p:nvSpPr>
          <p:cNvPr id="15" name="Google Shape;15;p11"/>
          <p:cNvSpPr txBox="1"/>
          <p:nvPr>
            <p:ph idx="1" type="body"/>
          </p:nvPr>
        </p:nvSpPr>
        <p:spPr>
          <a:xfrm>
            <a:off x="10639741" y="6230538"/>
            <a:ext cx="1294637" cy="345875"/>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rgbClr val="EDECED"/>
              </a:buClr>
              <a:buSzPts val="2000"/>
              <a:buNone/>
              <a:defRPr sz="2000">
                <a:solidFill>
                  <a:srgbClr val="EDECED"/>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03">
  <p:cSld name="Subtitle 03">
    <p:spTree>
      <p:nvGrpSpPr>
        <p:cNvPr id="72" name="Shape 72"/>
        <p:cNvGrpSpPr/>
        <p:nvPr/>
      </p:nvGrpSpPr>
      <p:grpSpPr>
        <a:xfrm>
          <a:off x="0" y="0"/>
          <a:ext cx="0" cy="0"/>
          <a:chOff x="0" y="0"/>
          <a:chExt cx="0" cy="0"/>
        </a:xfrm>
      </p:grpSpPr>
      <p:pic>
        <p:nvPicPr>
          <p:cNvPr descr="Artboard 1@2x-100" id="73" name="Google Shape;73;p20"/>
          <p:cNvPicPr preferRelativeResize="0"/>
          <p:nvPr/>
        </p:nvPicPr>
        <p:blipFill rotWithShape="1">
          <a:blip r:embed="rId2">
            <a:alphaModFix/>
          </a:blip>
          <a:srcRect b="0" l="0" r="0" t="0"/>
          <a:stretch/>
        </p:blipFill>
        <p:spPr>
          <a:xfrm>
            <a:off x="5715" y="0"/>
            <a:ext cx="12186285" cy="6858000"/>
          </a:xfrm>
          <a:prstGeom prst="rect">
            <a:avLst/>
          </a:prstGeom>
          <a:noFill/>
          <a:ln>
            <a:noFill/>
          </a:ln>
        </p:spPr>
      </p:pic>
      <p:pic>
        <p:nvPicPr>
          <p:cNvPr id="74" name="Google Shape;74;p20"/>
          <p:cNvPicPr preferRelativeResize="0"/>
          <p:nvPr/>
        </p:nvPicPr>
        <p:blipFill rotWithShape="1">
          <a:blip r:embed="rId3">
            <a:alphaModFix/>
          </a:blip>
          <a:srcRect b="0" l="0" r="0" t="0"/>
          <a:stretch/>
        </p:blipFill>
        <p:spPr>
          <a:xfrm>
            <a:off x="286724" y="202520"/>
            <a:ext cx="1350605" cy="518101"/>
          </a:xfrm>
          <a:prstGeom prst="rect">
            <a:avLst/>
          </a:prstGeom>
          <a:noFill/>
          <a:ln>
            <a:noFill/>
          </a:ln>
        </p:spPr>
      </p:pic>
      <p:sp>
        <p:nvSpPr>
          <p:cNvPr id="75" name="Google Shape;75;p20"/>
          <p:cNvSpPr txBox="1"/>
          <p:nvPr>
            <p:ph idx="1" type="subTitle"/>
          </p:nvPr>
        </p:nvSpPr>
        <p:spPr>
          <a:xfrm>
            <a:off x="1025545" y="5370209"/>
            <a:ext cx="5174255" cy="925416"/>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EDECED"/>
              </a:buClr>
              <a:buSzPts val="1800"/>
              <a:buNone/>
              <a:defRPr sz="1800">
                <a:solidFill>
                  <a:srgbClr val="EDECED"/>
                </a:solidFill>
              </a:defRPr>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6" name="Google Shape;76;p20"/>
          <p:cNvSpPr txBox="1"/>
          <p:nvPr>
            <p:ph idx="2" type="body"/>
          </p:nvPr>
        </p:nvSpPr>
        <p:spPr>
          <a:xfrm>
            <a:off x="1025545" y="2196623"/>
            <a:ext cx="6089819" cy="273265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EDECED"/>
              </a:buClr>
              <a:buSzPts val="5400"/>
              <a:buNone/>
              <a:defRPr b="1" sz="5400">
                <a:solidFill>
                  <a:srgbClr val="EDECED"/>
                </a:solidFill>
                <a:latin typeface="Wix Madefor Display"/>
                <a:ea typeface="Wix Madefor Display"/>
                <a:cs typeface="Wix Madefor Display"/>
                <a:sym typeface="Wix Madefor Display"/>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77" name="Google Shape;77;p20"/>
          <p:cNvSpPr txBox="1"/>
          <p:nvPr>
            <p:ph idx="3" type="body"/>
          </p:nvPr>
        </p:nvSpPr>
        <p:spPr>
          <a:xfrm>
            <a:off x="10639741" y="6230538"/>
            <a:ext cx="1294637" cy="345875"/>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rgbClr val="EDECED"/>
              </a:buClr>
              <a:buSzPts val="2000"/>
              <a:buNone/>
              <a:defRPr sz="2000">
                <a:solidFill>
                  <a:srgbClr val="EDECED"/>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2">
  <p:cSld name="Title Slide 02">
    <p:spTree>
      <p:nvGrpSpPr>
        <p:cNvPr id="16" name="Shape 16"/>
        <p:cNvGrpSpPr/>
        <p:nvPr/>
      </p:nvGrpSpPr>
      <p:grpSpPr>
        <a:xfrm>
          <a:off x="0" y="0"/>
          <a:ext cx="0" cy="0"/>
          <a:chOff x="0" y="0"/>
          <a:chExt cx="0" cy="0"/>
        </a:xfrm>
      </p:grpSpPr>
      <p:pic>
        <p:nvPicPr>
          <p:cNvPr id="17" name="Google Shape;17;p12"/>
          <p:cNvPicPr preferRelativeResize="0"/>
          <p:nvPr/>
        </p:nvPicPr>
        <p:blipFill rotWithShape="1">
          <a:blip r:embed="rId2">
            <a:alphaModFix/>
          </a:blip>
          <a:srcRect b="0" l="0" r="0" t="0"/>
          <a:stretch/>
        </p:blipFill>
        <p:spPr>
          <a:xfrm>
            <a:off x="1234" y="0"/>
            <a:ext cx="12189532" cy="6858000"/>
          </a:xfrm>
          <a:prstGeom prst="rect">
            <a:avLst/>
          </a:prstGeom>
          <a:noFill/>
          <a:ln>
            <a:noFill/>
          </a:ln>
        </p:spPr>
      </p:pic>
      <p:pic>
        <p:nvPicPr>
          <p:cNvPr id="18" name="Google Shape;18;p12"/>
          <p:cNvPicPr preferRelativeResize="0"/>
          <p:nvPr/>
        </p:nvPicPr>
        <p:blipFill rotWithShape="1">
          <a:blip r:embed="rId3">
            <a:alphaModFix/>
          </a:blip>
          <a:srcRect b="0" l="0" r="0" t="0"/>
          <a:stretch/>
        </p:blipFill>
        <p:spPr>
          <a:xfrm>
            <a:off x="1550832" y="1923585"/>
            <a:ext cx="4677371" cy="2099934"/>
          </a:xfrm>
          <a:prstGeom prst="rect">
            <a:avLst/>
          </a:prstGeom>
          <a:noFill/>
          <a:ln>
            <a:noFill/>
          </a:ln>
        </p:spPr>
      </p:pic>
      <p:sp>
        <p:nvSpPr>
          <p:cNvPr id="19" name="Google Shape;19;p12"/>
          <p:cNvSpPr txBox="1"/>
          <p:nvPr>
            <p:ph idx="1" type="subTitle"/>
          </p:nvPr>
        </p:nvSpPr>
        <p:spPr>
          <a:xfrm>
            <a:off x="1407049" y="4406746"/>
            <a:ext cx="5174255" cy="925416"/>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EDECED"/>
              </a:buClr>
              <a:buSzPts val="1800"/>
              <a:buNone/>
              <a:defRPr sz="1800">
                <a:solidFill>
                  <a:srgbClr val="EDECED"/>
                </a:solidFill>
              </a:defRPr>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12"/>
          <p:cNvSpPr txBox="1"/>
          <p:nvPr>
            <p:ph idx="2" type="body"/>
          </p:nvPr>
        </p:nvSpPr>
        <p:spPr>
          <a:xfrm>
            <a:off x="10639741" y="6230538"/>
            <a:ext cx="1294637" cy="345875"/>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rgbClr val="EDECED"/>
              </a:buClr>
              <a:buSzPts val="2000"/>
              <a:buNone/>
              <a:defRPr sz="2000">
                <a:solidFill>
                  <a:srgbClr val="EDECED"/>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3">
  <p:cSld name="Title Slide 03">
    <p:spTree>
      <p:nvGrpSpPr>
        <p:cNvPr id="21" name="Shape 21"/>
        <p:cNvGrpSpPr/>
        <p:nvPr/>
      </p:nvGrpSpPr>
      <p:grpSpPr>
        <a:xfrm>
          <a:off x="0" y="0"/>
          <a:ext cx="0" cy="0"/>
          <a:chOff x="0" y="0"/>
          <a:chExt cx="0" cy="0"/>
        </a:xfrm>
      </p:grpSpPr>
      <p:pic>
        <p:nvPicPr>
          <p:cNvPr id="22" name="Google Shape;22;p13"/>
          <p:cNvPicPr preferRelativeResize="0"/>
          <p:nvPr/>
        </p:nvPicPr>
        <p:blipFill rotWithShape="1">
          <a:blip r:embed="rId2">
            <a:alphaModFix/>
          </a:blip>
          <a:srcRect b="0" l="0" r="0" t="0"/>
          <a:stretch/>
        </p:blipFill>
        <p:spPr>
          <a:xfrm>
            <a:off x="0" y="0"/>
            <a:ext cx="12186358" cy="6858000"/>
          </a:xfrm>
          <a:prstGeom prst="rect">
            <a:avLst/>
          </a:prstGeom>
          <a:noFill/>
          <a:ln>
            <a:noFill/>
          </a:ln>
        </p:spPr>
      </p:pic>
      <p:pic>
        <p:nvPicPr>
          <p:cNvPr id="23" name="Google Shape;23;p13"/>
          <p:cNvPicPr preferRelativeResize="0"/>
          <p:nvPr/>
        </p:nvPicPr>
        <p:blipFill rotWithShape="1">
          <a:blip r:embed="rId3">
            <a:alphaModFix/>
          </a:blip>
          <a:srcRect b="0" l="0" r="0" t="0"/>
          <a:stretch/>
        </p:blipFill>
        <p:spPr>
          <a:xfrm>
            <a:off x="1484220" y="2379033"/>
            <a:ext cx="4677371" cy="2099934"/>
          </a:xfrm>
          <a:prstGeom prst="rect">
            <a:avLst/>
          </a:prstGeom>
          <a:noFill/>
          <a:ln>
            <a:noFill/>
          </a:ln>
        </p:spPr>
      </p:pic>
      <p:sp>
        <p:nvSpPr>
          <p:cNvPr id="24" name="Google Shape;24;p13"/>
          <p:cNvSpPr txBox="1"/>
          <p:nvPr>
            <p:ph idx="1" type="body"/>
          </p:nvPr>
        </p:nvSpPr>
        <p:spPr>
          <a:xfrm>
            <a:off x="10639741" y="6230538"/>
            <a:ext cx="1294637" cy="345875"/>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rgbClr val="EDECED"/>
              </a:buClr>
              <a:buSzPts val="2000"/>
              <a:buNone/>
              <a:defRPr sz="2000">
                <a:solidFill>
                  <a:srgbClr val="EDECED"/>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02">
  <p:cSld name="Subtitle 02">
    <p:spTree>
      <p:nvGrpSpPr>
        <p:cNvPr id="25" name="Shape 25"/>
        <p:cNvGrpSpPr/>
        <p:nvPr/>
      </p:nvGrpSpPr>
      <p:grpSpPr>
        <a:xfrm>
          <a:off x="0" y="0"/>
          <a:ext cx="0" cy="0"/>
          <a:chOff x="0" y="0"/>
          <a:chExt cx="0" cy="0"/>
        </a:xfrm>
      </p:grpSpPr>
      <p:pic>
        <p:nvPicPr>
          <p:cNvPr descr="Artboard 1 copy@2x-100" id="26" name="Google Shape;26;p14"/>
          <p:cNvPicPr preferRelativeResize="0"/>
          <p:nvPr/>
        </p:nvPicPr>
        <p:blipFill rotWithShape="1">
          <a:blip r:embed="rId2">
            <a:alphaModFix/>
          </a:blip>
          <a:srcRect b="0" l="0" r="0" t="0"/>
          <a:stretch/>
        </p:blipFill>
        <p:spPr>
          <a:xfrm>
            <a:off x="0" y="0"/>
            <a:ext cx="12189460" cy="6858000"/>
          </a:xfrm>
          <a:prstGeom prst="rect">
            <a:avLst/>
          </a:prstGeom>
          <a:noFill/>
          <a:ln>
            <a:noFill/>
          </a:ln>
        </p:spPr>
      </p:pic>
      <p:sp>
        <p:nvSpPr>
          <p:cNvPr id="27" name="Google Shape;27;p14"/>
          <p:cNvSpPr txBox="1"/>
          <p:nvPr>
            <p:ph idx="1" type="subTitle"/>
          </p:nvPr>
        </p:nvSpPr>
        <p:spPr>
          <a:xfrm>
            <a:off x="977100" y="4388579"/>
            <a:ext cx="5174255" cy="925416"/>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EDECED"/>
              </a:buClr>
              <a:buSzPts val="1800"/>
              <a:buNone/>
              <a:defRPr sz="1800">
                <a:solidFill>
                  <a:srgbClr val="EDECED"/>
                </a:solidFill>
              </a:defRPr>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28" name="Google Shape;28;p14"/>
          <p:cNvPicPr preferRelativeResize="0"/>
          <p:nvPr/>
        </p:nvPicPr>
        <p:blipFill rotWithShape="1">
          <a:blip r:embed="rId3">
            <a:alphaModFix/>
          </a:blip>
          <a:srcRect b="0" l="0" r="0" t="0"/>
          <a:stretch/>
        </p:blipFill>
        <p:spPr>
          <a:xfrm>
            <a:off x="286724" y="202520"/>
            <a:ext cx="1350605" cy="518101"/>
          </a:xfrm>
          <a:prstGeom prst="rect">
            <a:avLst/>
          </a:prstGeom>
          <a:noFill/>
          <a:ln>
            <a:noFill/>
          </a:ln>
        </p:spPr>
      </p:pic>
      <p:sp>
        <p:nvSpPr>
          <p:cNvPr id="29" name="Google Shape;29;p14"/>
          <p:cNvSpPr txBox="1"/>
          <p:nvPr>
            <p:ph idx="2" type="body"/>
          </p:nvPr>
        </p:nvSpPr>
        <p:spPr>
          <a:xfrm>
            <a:off x="1055823" y="1804506"/>
            <a:ext cx="5375255" cy="231332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EDECED"/>
              </a:buClr>
              <a:buSzPts val="5400"/>
              <a:buNone/>
              <a:defRPr b="1" sz="5400">
                <a:solidFill>
                  <a:srgbClr val="EDECED"/>
                </a:solidFill>
                <a:latin typeface="Wix Madefor Display"/>
                <a:ea typeface="Wix Madefor Display"/>
                <a:cs typeface="Wix Madefor Display"/>
                <a:sym typeface="Wix Madefor Display"/>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4"/>
          <p:cNvSpPr txBox="1"/>
          <p:nvPr>
            <p:ph idx="3" type="body"/>
          </p:nvPr>
        </p:nvSpPr>
        <p:spPr>
          <a:xfrm>
            <a:off x="10639741" y="6230538"/>
            <a:ext cx="1294637" cy="345875"/>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rgbClr val="EDECED"/>
              </a:buClr>
              <a:buSzPts val="2000"/>
              <a:buNone/>
              <a:defRPr sz="2000">
                <a:solidFill>
                  <a:srgbClr val="EDECED"/>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04">
  <p:cSld name="Content 04">
    <p:spTree>
      <p:nvGrpSpPr>
        <p:cNvPr id="31" name="Shape 31"/>
        <p:cNvGrpSpPr/>
        <p:nvPr/>
      </p:nvGrpSpPr>
      <p:grpSpPr>
        <a:xfrm>
          <a:off x="0" y="0"/>
          <a:ext cx="0" cy="0"/>
          <a:chOff x="0" y="0"/>
          <a:chExt cx="0" cy="0"/>
        </a:xfrm>
      </p:grpSpPr>
      <p:pic>
        <p:nvPicPr>
          <p:cNvPr descr="Artboard 1 copy 4@2x-100" id="32" name="Google Shape;32;p15"/>
          <p:cNvPicPr preferRelativeResize="0"/>
          <p:nvPr/>
        </p:nvPicPr>
        <p:blipFill rotWithShape="1">
          <a:blip r:embed="rId2">
            <a:alphaModFix/>
          </a:blip>
          <a:srcRect b="0" l="0" r="0" t="0"/>
          <a:stretch/>
        </p:blipFill>
        <p:spPr>
          <a:xfrm>
            <a:off x="0" y="0"/>
            <a:ext cx="12189460" cy="6858000"/>
          </a:xfrm>
          <a:prstGeom prst="rect">
            <a:avLst/>
          </a:prstGeom>
          <a:noFill/>
          <a:ln>
            <a:noFill/>
          </a:ln>
        </p:spPr>
      </p:pic>
      <p:pic>
        <p:nvPicPr>
          <p:cNvPr id="33" name="Google Shape;33;p15"/>
          <p:cNvPicPr preferRelativeResize="0"/>
          <p:nvPr/>
        </p:nvPicPr>
        <p:blipFill rotWithShape="1">
          <a:blip r:embed="rId3">
            <a:alphaModFix/>
          </a:blip>
          <a:srcRect b="0" l="0" r="0" t="0"/>
          <a:stretch/>
        </p:blipFill>
        <p:spPr>
          <a:xfrm>
            <a:off x="286724" y="202520"/>
            <a:ext cx="1350605" cy="518101"/>
          </a:xfrm>
          <a:prstGeom prst="rect">
            <a:avLst/>
          </a:prstGeom>
          <a:noFill/>
          <a:ln>
            <a:noFill/>
          </a:ln>
        </p:spPr>
      </p:pic>
      <p:sp>
        <p:nvSpPr>
          <p:cNvPr id="34" name="Google Shape;34;p15"/>
          <p:cNvSpPr txBox="1"/>
          <p:nvPr>
            <p:ph idx="1" type="subTitle"/>
          </p:nvPr>
        </p:nvSpPr>
        <p:spPr>
          <a:xfrm>
            <a:off x="5107039" y="3843573"/>
            <a:ext cx="5174255" cy="925416"/>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EDECED"/>
              </a:buClr>
              <a:buSzPts val="1800"/>
              <a:buNone/>
              <a:defRPr sz="1800">
                <a:solidFill>
                  <a:srgbClr val="EDECED"/>
                </a:solidFill>
              </a:defRPr>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5" name="Google Shape;35;p15"/>
          <p:cNvSpPr txBox="1"/>
          <p:nvPr>
            <p:ph idx="2" type="body"/>
          </p:nvPr>
        </p:nvSpPr>
        <p:spPr>
          <a:xfrm>
            <a:off x="5107039" y="1754562"/>
            <a:ext cx="7428113"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EDECED"/>
              </a:buClr>
              <a:buSzPts val="5400"/>
              <a:buNone/>
              <a:defRPr b="1" sz="5400">
                <a:solidFill>
                  <a:srgbClr val="EDECED"/>
                </a:solidFill>
                <a:latin typeface="Wix Madefor Display"/>
                <a:ea typeface="Wix Madefor Display"/>
                <a:cs typeface="Wix Madefor Display"/>
                <a:sym typeface="Wix Madefor Display"/>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6" name="Google Shape;36;p15"/>
          <p:cNvSpPr txBox="1"/>
          <p:nvPr>
            <p:ph idx="3" type="body"/>
          </p:nvPr>
        </p:nvSpPr>
        <p:spPr>
          <a:xfrm>
            <a:off x="663974" y="1361070"/>
            <a:ext cx="3484131" cy="3044551"/>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rgbClr val="EDECED"/>
              </a:buClr>
              <a:buSzPts val="2000"/>
              <a:buChar char="•"/>
              <a:defRPr sz="2000">
                <a:solidFill>
                  <a:srgbClr val="EDECED"/>
                </a:solidFill>
              </a:defRPr>
            </a:lvl1pPr>
            <a:lvl2pPr indent="-342900" lvl="1" marL="914400" algn="l">
              <a:lnSpc>
                <a:spcPct val="90000"/>
              </a:lnSpc>
              <a:spcBef>
                <a:spcPts val="500"/>
              </a:spcBef>
              <a:spcAft>
                <a:spcPts val="0"/>
              </a:spcAft>
              <a:buClr>
                <a:srgbClr val="EDECED"/>
              </a:buClr>
              <a:buSzPts val="1800"/>
              <a:buChar char="•"/>
              <a:defRPr sz="1800">
                <a:solidFill>
                  <a:srgbClr val="EDECED"/>
                </a:solidFill>
              </a:defRPr>
            </a:lvl2pPr>
            <a:lvl3pPr indent="-330200" lvl="2" marL="1371600" algn="l">
              <a:lnSpc>
                <a:spcPct val="90000"/>
              </a:lnSpc>
              <a:spcBef>
                <a:spcPts val="500"/>
              </a:spcBef>
              <a:spcAft>
                <a:spcPts val="0"/>
              </a:spcAft>
              <a:buClr>
                <a:srgbClr val="EDECED"/>
              </a:buClr>
              <a:buSzPts val="1600"/>
              <a:buChar char="•"/>
              <a:defRPr sz="1600">
                <a:solidFill>
                  <a:srgbClr val="EDECED"/>
                </a:solidFill>
              </a:defRPr>
            </a:lvl3pPr>
            <a:lvl4pPr indent="-317500" lvl="3" marL="1828800" algn="l">
              <a:lnSpc>
                <a:spcPct val="90000"/>
              </a:lnSpc>
              <a:spcBef>
                <a:spcPts val="500"/>
              </a:spcBef>
              <a:spcAft>
                <a:spcPts val="0"/>
              </a:spcAft>
              <a:buClr>
                <a:srgbClr val="EDECED"/>
              </a:buClr>
              <a:buSzPts val="1400"/>
              <a:buChar char="•"/>
              <a:defRPr sz="1400">
                <a:solidFill>
                  <a:srgbClr val="EDECED"/>
                </a:solidFill>
              </a:defRPr>
            </a:lvl4pPr>
            <a:lvl5pPr indent="-304800" lvl="4" marL="2286000" algn="l">
              <a:lnSpc>
                <a:spcPct val="90000"/>
              </a:lnSpc>
              <a:spcBef>
                <a:spcPts val="500"/>
              </a:spcBef>
              <a:spcAft>
                <a:spcPts val="0"/>
              </a:spcAft>
              <a:buClr>
                <a:srgbClr val="EDECED"/>
              </a:buClr>
              <a:buSzPts val="1200"/>
              <a:buChar char="•"/>
              <a:defRPr sz="1200">
                <a:solidFill>
                  <a:srgbClr val="EDECED"/>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5"/>
          <p:cNvSpPr txBox="1"/>
          <p:nvPr>
            <p:ph idx="4" type="body"/>
          </p:nvPr>
        </p:nvSpPr>
        <p:spPr>
          <a:xfrm>
            <a:off x="663974" y="4731199"/>
            <a:ext cx="3599946" cy="70836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EDECED"/>
              </a:buClr>
              <a:buSzPts val="2400"/>
              <a:buNone/>
              <a:defRPr b="1" sz="2400">
                <a:solidFill>
                  <a:srgbClr val="EDECED"/>
                </a:solidFill>
                <a:latin typeface="Wix Madefor Display"/>
                <a:ea typeface="Wix Madefor Display"/>
                <a:cs typeface="Wix Madefor Display"/>
                <a:sym typeface="Wix Madefor Display"/>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8" name="Google Shape;38;p15"/>
          <p:cNvSpPr txBox="1"/>
          <p:nvPr>
            <p:ph idx="5" type="body"/>
          </p:nvPr>
        </p:nvSpPr>
        <p:spPr>
          <a:xfrm>
            <a:off x="663975" y="5650187"/>
            <a:ext cx="3599946" cy="60055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EDECED"/>
              </a:buClr>
              <a:buSzPts val="1400"/>
              <a:buNone/>
              <a:defRPr sz="1400">
                <a:solidFill>
                  <a:srgbClr val="EDECED"/>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9" name="Google Shape;39;p15"/>
          <p:cNvSpPr txBox="1"/>
          <p:nvPr>
            <p:ph idx="6" type="body"/>
          </p:nvPr>
        </p:nvSpPr>
        <p:spPr>
          <a:xfrm>
            <a:off x="10639741" y="6230538"/>
            <a:ext cx="1294637" cy="345875"/>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rgbClr val="EDECED"/>
              </a:buClr>
              <a:buSzPts val="2000"/>
              <a:buNone/>
              <a:defRPr sz="2000">
                <a:solidFill>
                  <a:srgbClr val="EDECED"/>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01">
  <p:cSld name="Content 01">
    <p:bg>
      <p:bgPr>
        <a:solidFill>
          <a:srgbClr val="FFFFFF"/>
        </a:solidFill>
      </p:bgPr>
    </p:bg>
    <p:spTree>
      <p:nvGrpSpPr>
        <p:cNvPr id="40" name="Shape 40"/>
        <p:cNvGrpSpPr/>
        <p:nvPr/>
      </p:nvGrpSpPr>
      <p:grpSpPr>
        <a:xfrm>
          <a:off x="0" y="0"/>
          <a:ext cx="0" cy="0"/>
          <a:chOff x="0" y="0"/>
          <a:chExt cx="0" cy="0"/>
        </a:xfrm>
      </p:grpSpPr>
      <p:sp>
        <p:nvSpPr>
          <p:cNvPr id="41" name="Google Shape;41;p16"/>
          <p:cNvSpPr txBox="1"/>
          <p:nvPr>
            <p:ph type="title"/>
          </p:nvPr>
        </p:nvSpPr>
        <p:spPr>
          <a:xfrm>
            <a:off x="626532" y="260359"/>
            <a:ext cx="10263981"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A0519"/>
              </a:buClr>
              <a:buSzPts val="4400"/>
              <a:buFont typeface="Wix Madefor Display"/>
              <a:buNone/>
              <a:defRPr b="1">
                <a:solidFill>
                  <a:srgbClr val="0A051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2" name="Google Shape;42;p16"/>
          <p:cNvPicPr preferRelativeResize="0"/>
          <p:nvPr/>
        </p:nvPicPr>
        <p:blipFill rotWithShape="1">
          <a:blip r:embed="rId2">
            <a:alphaModFix/>
          </a:blip>
          <a:srcRect b="0" l="0" r="0" t="0"/>
          <a:stretch/>
        </p:blipFill>
        <p:spPr>
          <a:xfrm>
            <a:off x="10466481" y="202520"/>
            <a:ext cx="1350605" cy="518101"/>
          </a:xfrm>
          <a:prstGeom prst="rect">
            <a:avLst/>
          </a:prstGeom>
          <a:noFill/>
          <a:ln>
            <a:noFill/>
          </a:ln>
        </p:spPr>
      </p:pic>
      <p:sp>
        <p:nvSpPr>
          <p:cNvPr id="43" name="Google Shape;43;p16"/>
          <p:cNvSpPr txBox="1"/>
          <p:nvPr>
            <p:ph idx="1" type="subTitle"/>
          </p:nvPr>
        </p:nvSpPr>
        <p:spPr>
          <a:xfrm>
            <a:off x="5716259" y="5902527"/>
            <a:ext cx="3907519" cy="543429"/>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0A0519"/>
              </a:buClr>
              <a:buSzPts val="1400"/>
              <a:buNone/>
              <a:defRPr sz="1400">
                <a:solidFill>
                  <a:srgbClr val="0A0519"/>
                </a:solidFill>
              </a:defRPr>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4" name="Google Shape;44;p16"/>
          <p:cNvSpPr txBox="1"/>
          <p:nvPr>
            <p:ph idx="2" type="body"/>
          </p:nvPr>
        </p:nvSpPr>
        <p:spPr>
          <a:xfrm>
            <a:off x="5708912" y="1738322"/>
            <a:ext cx="6108173" cy="405287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rgbClr val="0A0519"/>
              </a:buClr>
              <a:buSzPts val="2000"/>
              <a:buChar char="•"/>
              <a:defRPr sz="2000">
                <a:solidFill>
                  <a:srgbClr val="0A0519"/>
                </a:solidFill>
              </a:defRPr>
            </a:lvl1pPr>
            <a:lvl2pPr indent="-342900" lvl="1" marL="914400" algn="l">
              <a:lnSpc>
                <a:spcPct val="90000"/>
              </a:lnSpc>
              <a:spcBef>
                <a:spcPts val="500"/>
              </a:spcBef>
              <a:spcAft>
                <a:spcPts val="0"/>
              </a:spcAft>
              <a:buClr>
                <a:srgbClr val="0A0519"/>
              </a:buClr>
              <a:buSzPts val="1800"/>
              <a:buChar char="•"/>
              <a:defRPr sz="1800">
                <a:solidFill>
                  <a:srgbClr val="0A0519"/>
                </a:solidFill>
              </a:defRPr>
            </a:lvl2pPr>
            <a:lvl3pPr indent="-330200" lvl="2" marL="1371600" algn="l">
              <a:lnSpc>
                <a:spcPct val="90000"/>
              </a:lnSpc>
              <a:spcBef>
                <a:spcPts val="500"/>
              </a:spcBef>
              <a:spcAft>
                <a:spcPts val="0"/>
              </a:spcAft>
              <a:buClr>
                <a:srgbClr val="0A0519"/>
              </a:buClr>
              <a:buSzPts val="1600"/>
              <a:buChar char="•"/>
              <a:defRPr sz="1600">
                <a:solidFill>
                  <a:srgbClr val="0A0519"/>
                </a:solidFill>
              </a:defRPr>
            </a:lvl3pPr>
            <a:lvl4pPr indent="-317500" lvl="3" marL="1828800" algn="l">
              <a:lnSpc>
                <a:spcPct val="90000"/>
              </a:lnSpc>
              <a:spcBef>
                <a:spcPts val="500"/>
              </a:spcBef>
              <a:spcAft>
                <a:spcPts val="0"/>
              </a:spcAft>
              <a:buClr>
                <a:srgbClr val="0A0519"/>
              </a:buClr>
              <a:buSzPts val="1400"/>
              <a:buChar char="•"/>
              <a:defRPr sz="1400">
                <a:solidFill>
                  <a:srgbClr val="0A0519"/>
                </a:solidFill>
              </a:defRPr>
            </a:lvl4pPr>
            <a:lvl5pPr indent="-304800" lvl="4" marL="2286000" algn="l">
              <a:lnSpc>
                <a:spcPct val="90000"/>
              </a:lnSpc>
              <a:spcBef>
                <a:spcPts val="500"/>
              </a:spcBef>
              <a:spcAft>
                <a:spcPts val="0"/>
              </a:spcAft>
              <a:buClr>
                <a:srgbClr val="0A0519"/>
              </a:buClr>
              <a:buSzPts val="1200"/>
              <a:buChar char="•"/>
              <a:defRPr sz="1200">
                <a:solidFill>
                  <a:srgbClr val="0A0519"/>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16"/>
          <p:cNvSpPr txBox="1"/>
          <p:nvPr>
            <p:ph idx="3" type="body"/>
          </p:nvPr>
        </p:nvSpPr>
        <p:spPr>
          <a:xfrm>
            <a:off x="626533" y="1738322"/>
            <a:ext cx="4938890" cy="405287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rgbClr val="0A0519"/>
              </a:buClr>
              <a:buSzPts val="2000"/>
              <a:buChar char="•"/>
              <a:defRPr sz="2000">
                <a:solidFill>
                  <a:srgbClr val="0A0519"/>
                </a:solidFill>
              </a:defRPr>
            </a:lvl1pPr>
            <a:lvl2pPr indent="-342900" lvl="1" marL="914400" algn="l">
              <a:lnSpc>
                <a:spcPct val="90000"/>
              </a:lnSpc>
              <a:spcBef>
                <a:spcPts val="500"/>
              </a:spcBef>
              <a:spcAft>
                <a:spcPts val="0"/>
              </a:spcAft>
              <a:buClr>
                <a:srgbClr val="0A0519"/>
              </a:buClr>
              <a:buSzPts val="1800"/>
              <a:buChar char="•"/>
              <a:defRPr sz="1800">
                <a:solidFill>
                  <a:srgbClr val="0A0519"/>
                </a:solidFill>
              </a:defRPr>
            </a:lvl2pPr>
            <a:lvl3pPr indent="-330200" lvl="2" marL="1371600" algn="l">
              <a:lnSpc>
                <a:spcPct val="90000"/>
              </a:lnSpc>
              <a:spcBef>
                <a:spcPts val="500"/>
              </a:spcBef>
              <a:spcAft>
                <a:spcPts val="0"/>
              </a:spcAft>
              <a:buClr>
                <a:srgbClr val="0A0519"/>
              </a:buClr>
              <a:buSzPts val="1600"/>
              <a:buChar char="•"/>
              <a:defRPr sz="1600">
                <a:solidFill>
                  <a:srgbClr val="0A0519"/>
                </a:solidFill>
              </a:defRPr>
            </a:lvl3pPr>
            <a:lvl4pPr indent="-317500" lvl="3" marL="1828800" algn="l">
              <a:lnSpc>
                <a:spcPct val="90000"/>
              </a:lnSpc>
              <a:spcBef>
                <a:spcPts val="500"/>
              </a:spcBef>
              <a:spcAft>
                <a:spcPts val="0"/>
              </a:spcAft>
              <a:buClr>
                <a:srgbClr val="0A0519"/>
              </a:buClr>
              <a:buSzPts val="1400"/>
              <a:buChar char="•"/>
              <a:defRPr sz="1400">
                <a:solidFill>
                  <a:srgbClr val="0A0519"/>
                </a:solidFill>
              </a:defRPr>
            </a:lvl4pPr>
            <a:lvl5pPr indent="-304800" lvl="4" marL="2286000" algn="l">
              <a:lnSpc>
                <a:spcPct val="90000"/>
              </a:lnSpc>
              <a:spcBef>
                <a:spcPts val="500"/>
              </a:spcBef>
              <a:spcAft>
                <a:spcPts val="0"/>
              </a:spcAft>
              <a:buClr>
                <a:srgbClr val="0A0519"/>
              </a:buClr>
              <a:buSzPts val="1200"/>
              <a:buChar char="•"/>
              <a:defRPr sz="1200">
                <a:solidFill>
                  <a:srgbClr val="0A0519"/>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6"/>
          <p:cNvSpPr txBox="1"/>
          <p:nvPr>
            <p:ph idx="4" type="body"/>
          </p:nvPr>
        </p:nvSpPr>
        <p:spPr>
          <a:xfrm>
            <a:off x="10639741" y="6230538"/>
            <a:ext cx="1294637" cy="345875"/>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rgbClr val="0A0519"/>
              </a:buClr>
              <a:buSzPts val="2000"/>
              <a:buNone/>
              <a:defRPr sz="2000">
                <a:solidFill>
                  <a:srgbClr val="0A0519"/>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pic>
        <p:nvPicPr>
          <p:cNvPr descr="нейроны" id="47" name="Google Shape;47;p16"/>
          <p:cNvPicPr preferRelativeResize="0"/>
          <p:nvPr/>
        </p:nvPicPr>
        <p:blipFill rotWithShape="1">
          <a:blip r:embed="rId3">
            <a:alphaModFix/>
          </a:blip>
          <a:srcRect b="0" l="0" r="0" t="0"/>
          <a:stretch/>
        </p:blipFill>
        <p:spPr>
          <a:xfrm>
            <a:off x="-1266825" y="5441315"/>
            <a:ext cx="2317115" cy="250888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02">
  <p:cSld name="Content 02">
    <p:spTree>
      <p:nvGrpSpPr>
        <p:cNvPr id="48" name="Shape 48"/>
        <p:cNvGrpSpPr/>
        <p:nvPr/>
      </p:nvGrpSpPr>
      <p:grpSpPr>
        <a:xfrm>
          <a:off x="0" y="0"/>
          <a:ext cx="0" cy="0"/>
          <a:chOff x="0" y="0"/>
          <a:chExt cx="0" cy="0"/>
        </a:xfrm>
      </p:grpSpPr>
      <p:sp>
        <p:nvSpPr>
          <p:cNvPr id="49" name="Google Shape;49;p17"/>
          <p:cNvSpPr txBox="1"/>
          <p:nvPr>
            <p:ph type="title"/>
          </p:nvPr>
        </p:nvSpPr>
        <p:spPr>
          <a:xfrm>
            <a:off x="626532" y="260359"/>
            <a:ext cx="10263981"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A0519"/>
              </a:buClr>
              <a:buSzPts val="4400"/>
              <a:buFont typeface="Wix Madefor Display"/>
              <a:buNone/>
              <a:defRPr b="1">
                <a:solidFill>
                  <a:srgbClr val="0A051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50" name="Google Shape;50;p17"/>
          <p:cNvPicPr preferRelativeResize="0"/>
          <p:nvPr/>
        </p:nvPicPr>
        <p:blipFill rotWithShape="1">
          <a:blip r:embed="rId2">
            <a:alphaModFix/>
          </a:blip>
          <a:srcRect b="0" l="0" r="0" t="0"/>
          <a:stretch/>
        </p:blipFill>
        <p:spPr>
          <a:xfrm>
            <a:off x="10466481" y="202520"/>
            <a:ext cx="1350605" cy="518101"/>
          </a:xfrm>
          <a:prstGeom prst="rect">
            <a:avLst/>
          </a:prstGeom>
          <a:noFill/>
          <a:ln>
            <a:noFill/>
          </a:ln>
        </p:spPr>
      </p:pic>
      <p:sp>
        <p:nvSpPr>
          <p:cNvPr id="51" name="Google Shape;51;p17"/>
          <p:cNvSpPr txBox="1"/>
          <p:nvPr>
            <p:ph idx="1" type="subTitle"/>
          </p:nvPr>
        </p:nvSpPr>
        <p:spPr>
          <a:xfrm>
            <a:off x="3716020" y="5902325"/>
            <a:ext cx="3018790" cy="543560"/>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Clr>
                <a:srgbClr val="0A0519"/>
              </a:buClr>
              <a:buSzPts val="1400"/>
              <a:buNone/>
              <a:defRPr sz="1400">
                <a:solidFill>
                  <a:srgbClr val="0A0519"/>
                </a:solidFill>
              </a:defRPr>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2" name="Google Shape;52;p17"/>
          <p:cNvSpPr txBox="1"/>
          <p:nvPr>
            <p:ph idx="2" type="body"/>
          </p:nvPr>
        </p:nvSpPr>
        <p:spPr>
          <a:xfrm>
            <a:off x="626532" y="1738322"/>
            <a:ext cx="6108173" cy="405287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rgbClr val="0A0519"/>
              </a:buClr>
              <a:buSzPts val="2000"/>
              <a:buChar char="•"/>
              <a:defRPr sz="2000">
                <a:solidFill>
                  <a:srgbClr val="0A0519"/>
                </a:solidFill>
              </a:defRPr>
            </a:lvl1pPr>
            <a:lvl2pPr indent="-342900" lvl="1" marL="914400" algn="l">
              <a:lnSpc>
                <a:spcPct val="90000"/>
              </a:lnSpc>
              <a:spcBef>
                <a:spcPts val="500"/>
              </a:spcBef>
              <a:spcAft>
                <a:spcPts val="0"/>
              </a:spcAft>
              <a:buClr>
                <a:srgbClr val="0A0519"/>
              </a:buClr>
              <a:buSzPts val="1800"/>
              <a:buChar char="•"/>
              <a:defRPr sz="1800">
                <a:solidFill>
                  <a:srgbClr val="0A0519"/>
                </a:solidFill>
              </a:defRPr>
            </a:lvl2pPr>
            <a:lvl3pPr indent="-330200" lvl="2" marL="1371600" algn="l">
              <a:lnSpc>
                <a:spcPct val="90000"/>
              </a:lnSpc>
              <a:spcBef>
                <a:spcPts val="500"/>
              </a:spcBef>
              <a:spcAft>
                <a:spcPts val="0"/>
              </a:spcAft>
              <a:buClr>
                <a:srgbClr val="0A0519"/>
              </a:buClr>
              <a:buSzPts val="1600"/>
              <a:buChar char="•"/>
              <a:defRPr sz="1600">
                <a:solidFill>
                  <a:srgbClr val="0A0519"/>
                </a:solidFill>
              </a:defRPr>
            </a:lvl3pPr>
            <a:lvl4pPr indent="-317500" lvl="3" marL="1828800" algn="l">
              <a:lnSpc>
                <a:spcPct val="90000"/>
              </a:lnSpc>
              <a:spcBef>
                <a:spcPts val="500"/>
              </a:spcBef>
              <a:spcAft>
                <a:spcPts val="0"/>
              </a:spcAft>
              <a:buClr>
                <a:srgbClr val="0A0519"/>
              </a:buClr>
              <a:buSzPts val="1400"/>
              <a:buChar char="•"/>
              <a:defRPr sz="1400">
                <a:solidFill>
                  <a:srgbClr val="0A0519"/>
                </a:solidFill>
              </a:defRPr>
            </a:lvl4pPr>
            <a:lvl5pPr indent="-304800" lvl="4" marL="2286000" algn="l">
              <a:lnSpc>
                <a:spcPct val="90000"/>
              </a:lnSpc>
              <a:spcBef>
                <a:spcPts val="500"/>
              </a:spcBef>
              <a:spcAft>
                <a:spcPts val="0"/>
              </a:spcAft>
              <a:buClr>
                <a:srgbClr val="0A0519"/>
              </a:buClr>
              <a:buSzPts val="1200"/>
              <a:buChar char="•"/>
              <a:defRPr sz="1200">
                <a:solidFill>
                  <a:srgbClr val="0A0519"/>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7"/>
          <p:cNvSpPr txBox="1"/>
          <p:nvPr>
            <p:ph idx="3" type="body"/>
          </p:nvPr>
        </p:nvSpPr>
        <p:spPr>
          <a:xfrm>
            <a:off x="6878196" y="1738322"/>
            <a:ext cx="4938890" cy="4052878"/>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rgbClr val="0A0519"/>
              </a:buClr>
              <a:buSzPts val="2000"/>
              <a:buChar char="•"/>
              <a:defRPr sz="2000">
                <a:solidFill>
                  <a:srgbClr val="0A0519"/>
                </a:solidFill>
              </a:defRPr>
            </a:lvl1pPr>
            <a:lvl2pPr indent="-342900" lvl="1" marL="914400" algn="l">
              <a:lnSpc>
                <a:spcPct val="90000"/>
              </a:lnSpc>
              <a:spcBef>
                <a:spcPts val="500"/>
              </a:spcBef>
              <a:spcAft>
                <a:spcPts val="0"/>
              </a:spcAft>
              <a:buClr>
                <a:srgbClr val="0A0519"/>
              </a:buClr>
              <a:buSzPts val="1800"/>
              <a:buChar char="•"/>
              <a:defRPr sz="1800">
                <a:solidFill>
                  <a:srgbClr val="0A0519"/>
                </a:solidFill>
              </a:defRPr>
            </a:lvl2pPr>
            <a:lvl3pPr indent="-330200" lvl="2" marL="1371600" algn="l">
              <a:lnSpc>
                <a:spcPct val="90000"/>
              </a:lnSpc>
              <a:spcBef>
                <a:spcPts val="500"/>
              </a:spcBef>
              <a:spcAft>
                <a:spcPts val="0"/>
              </a:spcAft>
              <a:buClr>
                <a:srgbClr val="0A0519"/>
              </a:buClr>
              <a:buSzPts val="1600"/>
              <a:buChar char="•"/>
              <a:defRPr sz="1600">
                <a:solidFill>
                  <a:srgbClr val="0A0519"/>
                </a:solidFill>
              </a:defRPr>
            </a:lvl3pPr>
            <a:lvl4pPr indent="-317500" lvl="3" marL="1828800" algn="l">
              <a:lnSpc>
                <a:spcPct val="90000"/>
              </a:lnSpc>
              <a:spcBef>
                <a:spcPts val="500"/>
              </a:spcBef>
              <a:spcAft>
                <a:spcPts val="0"/>
              </a:spcAft>
              <a:buClr>
                <a:srgbClr val="0A0519"/>
              </a:buClr>
              <a:buSzPts val="1400"/>
              <a:buChar char="•"/>
              <a:defRPr sz="1400">
                <a:solidFill>
                  <a:srgbClr val="0A0519"/>
                </a:solidFill>
              </a:defRPr>
            </a:lvl4pPr>
            <a:lvl5pPr indent="-304800" lvl="4" marL="2286000" algn="l">
              <a:lnSpc>
                <a:spcPct val="90000"/>
              </a:lnSpc>
              <a:spcBef>
                <a:spcPts val="500"/>
              </a:spcBef>
              <a:spcAft>
                <a:spcPts val="0"/>
              </a:spcAft>
              <a:buClr>
                <a:srgbClr val="0A0519"/>
              </a:buClr>
              <a:buSzPts val="1200"/>
              <a:buChar char="•"/>
              <a:defRPr sz="1200">
                <a:solidFill>
                  <a:srgbClr val="0A0519"/>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17"/>
          <p:cNvSpPr txBox="1"/>
          <p:nvPr>
            <p:ph idx="4" type="body"/>
          </p:nvPr>
        </p:nvSpPr>
        <p:spPr>
          <a:xfrm>
            <a:off x="10639741" y="6230538"/>
            <a:ext cx="1294637" cy="345875"/>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rgbClr val="0A0519"/>
              </a:buClr>
              <a:buSzPts val="2000"/>
              <a:buNone/>
              <a:defRPr sz="2000">
                <a:solidFill>
                  <a:srgbClr val="0A0519"/>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pic>
        <p:nvPicPr>
          <p:cNvPr descr="нейроны" id="55" name="Google Shape;55;p17"/>
          <p:cNvPicPr preferRelativeResize="0"/>
          <p:nvPr/>
        </p:nvPicPr>
        <p:blipFill rotWithShape="1">
          <a:blip r:embed="rId3">
            <a:alphaModFix/>
          </a:blip>
          <a:srcRect b="0" l="0" r="0" t="0"/>
          <a:stretch/>
        </p:blipFill>
        <p:spPr>
          <a:xfrm>
            <a:off x="-1266825" y="5441315"/>
            <a:ext cx="2317115" cy="250888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03">
  <p:cSld name="Content 03">
    <p:spTree>
      <p:nvGrpSpPr>
        <p:cNvPr id="56" name="Shape 56"/>
        <p:cNvGrpSpPr/>
        <p:nvPr/>
      </p:nvGrpSpPr>
      <p:grpSpPr>
        <a:xfrm>
          <a:off x="0" y="0"/>
          <a:ext cx="0" cy="0"/>
          <a:chOff x="0" y="0"/>
          <a:chExt cx="0" cy="0"/>
        </a:xfrm>
      </p:grpSpPr>
      <p:pic>
        <p:nvPicPr>
          <p:cNvPr descr="01" id="57" name="Google Shape;57;p18"/>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58" name="Google Shape;58;p18"/>
          <p:cNvPicPr preferRelativeResize="0"/>
          <p:nvPr/>
        </p:nvPicPr>
        <p:blipFill rotWithShape="1">
          <a:blip r:embed="rId3">
            <a:alphaModFix/>
          </a:blip>
          <a:srcRect b="0" l="0" r="0" t="0"/>
          <a:stretch/>
        </p:blipFill>
        <p:spPr>
          <a:xfrm>
            <a:off x="10466481" y="202520"/>
            <a:ext cx="1350605" cy="518101"/>
          </a:xfrm>
          <a:prstGeom prst="rect">
            <a:avLst/>
          </a:prstGeom>
          <a:noFill/>
          <a:ln>
            <a:noFill/>
          </a:ln>
        </p:spPr>
      </p:pic>
      <p:sp>
        <p:nvSpPr>
          <p:cNvPr id="59" name="Google Shape;59;p18"/>
          <p:cNvSpPr txBox="1"/>
          <p:nvPr>
            <p:ph type="title"/>
          </p:nvPr>
        </p:nvSpPr>
        <p:spPr>
          <a:xfrm>
            <a:off x="626532" y="260359"/>
            <a:ext cx="10263981"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A0519"/>
              </a:buClr>
              <a:buSzPts val="4400"/>
              <a:buFont typeface="Wix Madefor Display"/>
              <a:buNone/>
              <a:defRPr b="1">
                <a:solidFill>
                  <a:srgbClr val="0A051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8"/>
          <p:cNvSpPr txBox="1"/>
          <p:nvPr>
            <p:ph idx="1" type="body"/>
          </p:nvPr>
        </p:nvSpPr>
        <p:spPr>
          <a:xfrm>
            <a:off x="6270979" y="1738321"/>
            <a:ext cx="5469466" cy="4164205"/>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rgbClr val="0A0519"/>
              </a:buClr>
              <a:buSzPts val="2000"/>
              <a:buChar char="•"/>
              <a:defRPr sz="2000">
                <a:solidFill>
                  <a:srgbClr val="0A0519"/>
                </a:solidFill>
              </a:defRPr>
            </a:lvl1pPr>
            <a:lvl2pPr indent="-342900" lvl="1" marL="914400" algn="l">
              <a:lnSpc>
                <a:spcPct val="90000"/>
              </a:lnSpc>
              <a:spcBef>
                <a:spcPts val="500"/>
              </a:spcBef>
              <a:spcAft>
                <a:spcPts val="0"/>
              </a:spcAft>
              <a:buClr>
                <a:srgbClr val="0A0519"/>
              </a:buClr>
              <a:buSzPts val="1800"/>
              <a:buChar char="•"/>
              <a:defRPr sz="1800">
                <a:solidFill>
                  <a:srgbClr val="0A0519"/>
                </a:solidFill>
              </a:defRPr>
            </a:lvl2pPr>
            <a:lvl3pPr indent="-330200" lvl="2" marL="1371600" algn="l">
              <a:lnSpc>
                <a:spcPct val="90000"/>
              </a:lnSpc>
              <a:spcBef>
                <a:spcPts val="500"/>
              </a:spcBef>
              <a:spcAft>
                <a:spcPts val="0"/>
              </a:spcAft>
              <a:buClr>
                <a:srgbClr val="0A0519"/>
              </a:buClr>
              <a:buSzPts val="1600"/>
              <a:buChar char="•"/>
              <a:defRPr sz="1600">
                <a:solidFill>
                  <a:srgbClr val="0A0519"/>
                </a:solidFill>
              </a:defRPr>
            </a:lvl3pPr>
            <a:lvl4pPr indent="-317500" lvl="3" marL="1828800" algn="l">
              <a:lnSpc>
                <a:spcPct val="90000"/>
              </a:lnSpc>
              <a:spcBef>
                <a:spcPts val="500"/>
              </a:spcBef>
              <a:spcAft>
                <a:spcPts val="0"/>
              </a:spcAft>
              <a:buClr>
                <a:srgbClr val="0A0519"/>
              </a:buClr>
              <a:buSzPts val="1400"/>
              <a:buChar char="•"/>
              <a:defRPr sz="1400">
                <a:solidFill>
                  <a:srgbClr val="0A0519"/>
                </a:solidFill>
              </a:defRPr>
            </a:lvl4pPr>
            <a:lvl5pPr indent="-304800" lvl="4" marL="2286000" algn="l">
              <a:lnSpc>
                <a:spcPct val="90000"/>
              </a:lnSpc>
              <a:spcBef>
                <a:spcPts val="500"/>
              </a:spcBef>
              <a:spcAft>
                <a:spcPts val="0"/>
              </a:spcAft>
              <a:buClr>
                <a:srgbClr val="0A0519"/>
              </a:buClr>
              <a:buSzPts val="1200"/>
              <a:buChar char="•"/>
              <a:defRPr sz="1200">
                <a:solidFill>
                  <a:srgbClr val="0A0519"/>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18"/>
          <p:cNvSpPr txBox="1"/>
          <p:nvPr>
            <p:ph idx="2" type="body"/>
          </p:nvPr>
        </p:nvSpPr>
        <p:spPr>
          <a:xfrm>
            <a:off x="504687" y="1738321"/>
            <a:ext cx="5469466" cy="4164205"/>
          </a:xfrm>
          <a:prstGeom prst="rect">
            <a:avLst/>
          </a:prstGeom>
          <a:noFill/>
          <a:ln>
            <a:noFill/>
          </a:ln>
        </p:spPr>
        <p:txBody>
          <a:bodyPr anchorCtr="0" anchor="t" bIns="45700" lIns="91425" spcFirstLastPara="1" rIns="91425" wrap="square" tIns="45700">
            <a:normAutofit/>
          </a:bodyPr>
          <a:lstStyle>
            <a:lvl1pPr indent="-355600" lvl="0" marL="457200" algn="l">
              <a:lnSpc>
                <a:spcPct val="90000"/>
              </a:lnSpc>
              <a:spcBef>
                <a:spcPts val="1000"/>
              </a:spcBef>
              <a:spcAft>
                <a:spcPts val="0"/>
              </a:spcAft>
              <a:buClr>
                <a:srgbClr val="0A0519"/>
              </a:buClr>
              <a:buSzPts val="2000"/>
              <a:buChar char="•"/>
              <a:defRPr sz="2000">
                <a:solidFill>
                  <a:srgbClr val="0A0519"/>
                </a:solidFill>
              </a:defRPr>
            </a:lvl1pPr>
            <a:lvl2pPr indent="-342900" lvl="1" marL="914400" algn="l">
              <a:lnSpc>
                <a:spcPct val="90000"/>
              </a:lnSpc>
              <a:spcBef>
                <a:spcPts val="500"/>
              </a:spcBef>
              <a:spcAft>
                <a:spcPts val="0"/>
              </a:spcAft>
              <a:buClr>
                <a:srgbClr val="0A0519"/>
              </a:buClr>
              <a:buSzPts val="1800"/>
              <a:buChar char="•"/>
              <a:defRPr sz="1800">
                <a:solidFill>
                  <a:srgbClr val="0A0519"/>
                </a:solidFill>
              </a:defRPr>
            </a:lvl2pPr>
            <a:lvl3pPr indent="-330200" lvl="2" marL="1371600" algn="l">
              <a:lnSpc>
                <a:spcPct val="90000"/>
              </a:lnSpc>
              <a:spcBef>
                <a:spcPts val="500"/>
              </a:spcBef>
              <a:spcAft>
                <a:spcPts val="0"/>
              </a:spcAft>
              <a:buClr>
                <a:srgbClr val="0A0519"/>
              </a:buClr>
              <a:buSzPts val="1600"/>
              <a:buChar char="•"/>
              <a:defRPr sz="1600">
                <a:solidFill>
                  <a:srgbClr val="0A0519"/>
                </a:solidFill>
              </a:defRPr>
            </a:lvl3pPr>
            <a:lvl4pPr indent="-317500" lvl="3" marL="1828800" algn="l">
              <a:lnSpc>
                <a:spcPct val="90000"/>
              </a:lnSpc>
              <a:spcBef>
                <a:spcPts val="500"/>
              </a:spcBef>
              <a:spcAft>
                <a:spcPts val="0"/>
              </a:spcAft>
              <a:buClr>
                <a:srgbClr val="0A0519"/>
              </a:buClr>
              <a:buSzPts val="1400"/>
              <a:buChar char="•"/>
              <a:defRPr sz="1400">
                <a:solidFill>
                  <a:srgbClr val="0A0519"/>
                </a:solidFill>
              </a:defRPr>
            </a:lvl4pPr>
            <a:lvl5pPr indent="-304800" lvl="4" marL="2286000" algn="l">
              <a:lnSpc>
                <a:spcPct val="90000"/>
              </a:lnSpc>
              <a:spcBef>
                <a:spcPts val="500"/>
              </a:spcBef>
              <a:spcAft>
                <a:spcPts val="0"/>
              </a:spcAft>
              <a:buClr>
                <a:srgbClr val="0A0519"/>
              </a:buClr>
              <a:buSzPts val="1200"/>
              <a:buChar char="•"/>
              <a:defRPr sz="1200">
                <a:solidFill>
                  <a:srgbClr val="0A0519"/>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18"/>
          <p:cNvSpPr txBox="1"/>
          <p:nvPr>
            <p:ph idx="3" type="body"/>
          </p:nvPr>
        </p:nvSpPr>
        <p:spPr>
          <a:xfrm>
            <a:off x="6270979" y="6054925"/>
            <a:ext cx="4319049" cy="60055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0A0519"/>
              </a:buClr>
              <a:buSzPts val="1400"/>
              <a:buNone/>
              <a:defRPr sz="1400">
                <a:solidFill>
                  <a:srgbClr val="0A0519"/>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63" name="Google Shape;63;p18"/>
          <p:cNvSpPr txBox="1"/>
          <p:nvPr>
            <p:ph idx="4" type="body"/>
          </p:nvPr>
        </p:nvSpPr>
        <p:spPr>
          <a:xfrm>
            <a:off x="504687" y="6054925"/>
            <a:ext cx="4319049" cy="60055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0A0519"/>
              </a:buClr>
              <a:buSzPts val="1400"/>
              <a:buNone/>
              <a:defRPr sz="1400">
                <a:solidFill>
                  <a:srgbClr val="0A0519"/>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64" name="Google Shape;64;p18"/>
          <p:cNvSpPr txBox="1"/>
          <p:nvPr>
            <p:ph idx="5" type="body"/>
          </p:nvPr>
        </p:nvSpPr>
        <p:spPr>
          <a:xfrm>
            <a:off x="10639741" y="6230538"/>
            <a:ext cx="1294637" cy="345875"/>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rgbClr val="0A0519"/>
              </a:buClr>
              <a:buSzPts val="2000"/>
              <a:buNone/>
              <a:defRPr sz="2000">
                <a:solidFill>
                  <a:srgbClr val="0A0519"/>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pic>
        <p:nvPicPr>
          <p:cNvPr descr="нейроны" id="65" name="Google Shape;65;p18"/>
          <p:cNvPicPr preferRelativeResize="0"/>
          <p:nvPr/>
        </p:nvPicPr>
        <p:blipFill rotWithShape="1">
          <a:blip r:embed="rId4">
            <a:alphaModFix/>
          </a:blip>
          <a:srcRect b="0" l="0" r="0" t="0"/>
          <a:stretch/>
        </p:blipFill>
        <p:spPr>
          <a:xfrm>
            <a:off x="-1462405" y="4737100"/>
            <a:ext cx="2317115" cy="250888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01">
  <p:cSld name="Subtitle 01">
    <p:spTree>
      <p:nvGrpSpPr>
        <p:cNvPr id="66" name="Shape 66"/>
        <p:cNvGrpSpPr/>
        <p:nvPr/>
      </p:nvGrpSpPr>
      <p:grpSpPr>
        <a:xfrm>
          <a:off x="0" y="0"/>
          <a:ext cx="0" cy="0"/>
          <a:chOff x="0" y="0"/>
          <a:chExt cx="0" cy="0"/>
        </a:xfrm>
      </p:grpSpPr>
      <p:pic>
        <p:nvPicPr>
          <p:cNvPr descr="Artboard 1 copy 2@2x-100" id="67" name="Google Shape;67;p19"/>
          <p:cNvPicPr preferRelativeResize="0"/>
          <p:nvPr/>
        </p:nvPicPr>
        <p:blipFill rotWithShape="1">
          <a:blip r:embed="rId2">
            <a:alphaModFix/>
          </a:blip>
          <a:srcRect b="0" l="0" r="0" t="0"/>
          <a:stretch/>
        </p:blipFill>
        <p:spPr>
          <a:xfrm>
            <a:off x="0" y="0"/>
            <a:ext cx="12189460" cy="6858000"/>
          </a:xfrm>
          <a:prstGeom prst="rect">
            <a:avLst/>
          </a:prstGeom>
          <a:noFill/>
          <a:ln>
            <a:noFill/>
          </a:ln>
        </p:spPr>
      </p:pic>
      <p:sp>
        <p:nvSpPr>
          <p:cNvPr id="68" name="Google Shape;68;p19"/>
          <p:cNvSpPr txBox="1"/>
          <p:nvPr>
            <p:ph idx="1" type="subTitle"/>
          </p:nvPr>
        </p:nvSpPr>
        <p:spPr>
          <a:xfrm>
            <a:off x="1285937" y="3879907"/>
            <a:ext cx="5174255" cy="925416"/>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EDECED"/>
              </a:buClr>
              <a:buSzPts val="1800"/>
              <a:buNone/>
              <a:defRPr sz="1800">
                <a:solidFill>
                  <a:srgbClr val="EDECED"/>
                </a:solidFill>
              </a:defRPr>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69" name="Google Shape;69;p19"/>
          <p:cNvPicPr preferRelativeResize="0"/>
          <p:nvPr/>
        </p:nvPicPr>
        <p:blipFill rotWithShape="1">
          <a:blip r:embed="rId3">
            <a:alphaModFix/>
          </a:blip>
          <a:srcRect b="0" l="0" r="0" t="0"/>
          <a:stretch/>
        </p:blipFill>
        <p:spPr>
          <a:xfrm>
            <a:off x="286724" y="202520"/>
            <a:ext cx="1350605" cy="518101"/>
          </a:xfrm>
          <a:prstGeom prst="rect">
            <a:avLst/>
          </a:prstGeom>
          <a:noFill/>
          <a:ln>
            <a:noFill/>
          </a:ln>
        </p:spPr>
      </p:pic>
      <p:sp>
        <p:nvSpPr>
          <p:cNvPr id="70" name="Google Shape;70;p19"/>
          <p:cNvSpPr txBox="1"/>
          <p:nvPr>
            <p:ph idx="2" type="body"/>
          </p:nvPr>
        </p:nvSpPr>
        <p:spPr>
          <a:xfrm>
            <a:off x="1285937" y="1827230"/>
            <a:ext cx="8711907"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EDECED"/>
              </a:buClr>
              <a:buSzPts val="5400"/>
              <a:buNone/>
              <a:defRPr b="1" sz="5400">
                <a:solidFill>
                  <a:srgbClr val="EDECED"/>
                </a:solidFill>
                <a:latin typeface="Wix Madefor Display"/>
                <a:ea typeface="Wix Madefor Display"/>
                <a:cs typeface="Wix Madefor Display"/>
                <a:sym typeface="Wix Madefor Display"/>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71" name="Google Shape;71;p19"/>
          <p:cNvSpPr txBox="1"/>
          <p:nvPr>
            <p:ph idx="3" type="body"/>
          </p:nvPr>
        </p:nvSpPr>
        <p:spPr>
          <a:xfrm>
            <a:off x="10639741" y="6230538"/>
            <a:ext cx="1294637" cy="345875"/>
          </a:xfrm>
          <a:prstGeom prst="rect">
            <a:avLst/>
          </a:prstGeom>
          <a:noFill/>
          <a:ln>
            <a:noFill/>
          </a:ln>
        </p:spPr>
        <p:txBody>
          <a:bodyPr anchorCtr="0" anchor="t" bIns="45700" lIns="91425" spcFirstLastPara="1" rIns="91425" wrap="square" tIns="45700">
            <a:normAutofit/>
          </a:bodyPr>
          <a:lstStyle>
            <a:lvl1pPr indent="-228600" lvl="0" marL="457200" algn="r">
              <a:lnSpc>
                <a:spcPct val="90000"/>
              </a:lnSpc>
              <a:spcBef>
                <a:spcPts val="1000"/>
              </a:spcBef>
              <a:spcAft>
                <a:spcPts val="0"/>
              </a:spcAft>
              <a:buClr>
                <a:srgbClr val="EDECED"/>
              </a:buClr>
              <a:buSzPts val="2000"/>
              <a:buNone/>
              <a:defRPr sz="2000">
                <a:solidFill>
                  <a:srgbClr val="EDECED"/>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Wix Madefor Display"/>
              <a:buNone/>
              <a:defRPr b="0" i="0" sz="4400" u="none" cap="none" strike="noStrike">
                <a:solidFill>
                  <a:schemeClr val="lt1"/>
                </a:solidFill>
                <a:latin typeface="Wix Madefor Display"/>
                <a:ea typeface="Wix Madefor Display"/>
                <a:cs typeface="Wix Madefor Display"/>
                <a:sym typeface="Wix Madefor Dis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JetBrains Mono"/>
                <a:ea typeface="JetBrains Mono"/>
                <a:cs typeface="JetBrains Mono"/>
                <a:sym typeface="JetBrains Mono"/>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JetBrains Mono"/>
                <a:ea typeface="JetBrains Mono"/>
                <a:cs typeface="JetBrains Mono"/>
                <a:sym typeface="JetBrains Mono"/>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JetBrains Mono"/>
                <a:ea typeface="JetBrains Mono"/>
                <a:cs typeface="JetBrains Mono"/>
                <a:sym typeface="JetBrains Mono"/>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JetBrains Mono"/>
                <a:ea typeface="JetBrains Mono"/>
                <a:cs typeface="JetBrains Mono"/>
                <a:sym typeface="JetBrains Mono"/>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JetBrains Mono"/>
                <a:ea typeface="JetBrains Mono"/>
                <a:cs typeface="JetBrains Mono"/>
                <a:sym typeface="JetBrains Mon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JetBrains Mono"/>
                <a:ea typeface="JetBrains Mono"/>
                <a:cs typeface="JetBrains Mono"/>
                <a:sym typeface="JetBrains Mon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JetBrains Mono"/>
                <a:ea typeface="JetBrains Mono"/>
                <a:cs typeface="JetBrains Mono"/>
                <a:sym typeface="JetBrains Mon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JetBrains Mono"/>
                <a:ea typeface="JetBrains Mono"/>
                <a:cs typeface="JetBrains Mono"/>
                <a:sym typeface="JetBrains Mon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JetBrains Mono"/>
                <a:ea typeface="JetBrains Mono"/>
                <a:cs typeface="JetBrains Mono"/>
                <a:sym typeface="JetBrains Mono"/>
              </a:defRPr>
            </a:lvl9pPr>
          </a:lstStyle>
          <a:p/>
        </p:txBody>
      </p:sp>
      <p:sp>
        <p:nvSpPr>
          <p:cNvPr id="8" name="Google Shape;8;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JetBrains Mono"/>
                <a:ea typeface="JetBrains Mono"/>
                <a:cs typeface="JetBrains Mono"/>
                <a:sym typeface="JetBrains Mono"/>
              </a:defRPr>
            </a:lvl1pPr>
            <a:lvl2pPr lvl="1" marR="0" rtl="0" algn="l">
              <a:spcBef>
                <a:spcPts val="0"/>
              </a:spcBef>
              <a:spcAft>
                <a:spcPts val="0"/>
              </a:spcAft>
              <a:buSzPts val="1400"/>
              <a:buNone/>
              <a:defRPr b="0" i="0" sz="1800" u="none" cap="none" strike="noStrike">
                <a:solidFill>
                  <a:schemeClr val="dk1"/>
                </a:solidFill>
                <a:latin typeface="JetBrains Mono"/>
                <a:ea typeface="JetBrains Mono"/>
                <a:cs typeface="JetBrains Mono"/>
                <a:sym typeface="JetBrains Mono"/>
              </a:defRPr>
            </a:lvl2pPr>
            <a:lvl3pPr lvl="2" marR="0" rtl="0" algn="l">
              <a:spcBef>
                <a:spcPts val="0"/>
              </a:spcBef>
              <a:spcAft>
                <a:spcPts val="0"/>
              </a:spcAft>
              <a:buSzPts val="1400"/>
              <a:buNone/>
              <a:defRPr b="0" i="0" sz="1800" u="none" cap="none" strike="noStrike">
                <a:solidFill>
                  <a:schemeClr val="dk1"/>
                </a:solidFill>
                <a:latin typeface="JetBrains Mono"/>
                <a:ea typeface="JetBrains Mono"/>
                <a:cs typeface="JetBrains Mono"/>
                <a:sym typeface="JetBrains Mono"/>
              </a:defRPr>
            </a:lvl3pPr>
            <a:lvl4pPr lvl="3" marR="0" rtl="0" algn="l">
              <a:spcBef>
                <a:spcPts val="0"/>
              </a:spcBef>
              <a:spcAft>
                <a:spcPts val="0"/>
              </a:spcAft>
              <a:buSzPts val="1400"/>
              <a:buNone/>
              <a:defRPr b="0" i="0" sz="1800" u="none" cap="none" strike="noStrike">
                <a:solidFill>
                  <a:schemeClr val="dk1"/>
                </a:solidFill>
                <a:latin typeface="JetBrains Mono"/>
                <a:ea typeface="JetBrains Mono"/>
                <a:cs typeface="JetBrains Mono"/>
                <a:sym typeface="JetBrains Mono"/>
              </a:defRPr>
            </a:lvl4pPr>
            <a:lvl5pPr lvl="4" marR="0" rtl="0" algn="l">
              <a:spcBef>
                <a:spcPts val="0"/>
              </a:spcBef>
              <a:spcAft>
                <a:spcPts val="0"/>
              </a:spcAft>
              <a:buSzPts val="1400"/>
              <a:buNone/>
              <a:defRPr b="0" i="0" sz="1800" u="none" cap="none" strike="noStrike">
                <a:solidFill>
                  <a:schemeClr val="dk1"/>
                </a:solidFill>
                <a:latin typeface="JetBrains Mono"/>
                <a:ea typeface="JetBrains Mono"/>
                <a:cs typeface="JetBrains Mono"/>
                <a:sym typeface="JetBrains Mono"/>
              </a:defRPr>
            </a:lvl5pPr>
            <a:lvl6pPr lvl="5" marR="0" rtl="0" algn="l">
              <a:spcBef>
                <a:spcPts val="0"/>
              </a:spcBef>
              <a:spcAft>
                <a:spcPts val="0"/>
              </a:spcAft>
              <a:buSzPts val="1400"/>
              <a:buNone/>
              <a:defRPr b="0" i="0" sz="1800" u="none" cap="none" strike="noStrike">
                <a:solidFill>
                  <a:schemeClr val="dk1"/>
                </a:solidFill>
                <a:latin typeface="JetBrains Mono"/>
                <a:ea typeface="JetBrains Mono"/>
                <a:cs typeface="JetBrains Mono"/>
                <a:sym typeface="JetBrains Mono"/>
              </a:defRPr>
            </a:lvl6pPr>
            <a:lvl7pPr lvl="6" marR="0" rtl="0" algn="l">
              <a:spcBef>
                <a:spcPts val="0"/>
              </a:spcBef>
              <a:spcAft>
                <a:spcPts val="0"/>
              </a:spcAft>
              <a:buSzPts val="1400"/>
              <a:buNone/>
              <a:defRPr b="0" i="0" sz="1800" u="none" cap="none" strike="noStrike">
                <a:solidFill>
                  <a:schemeClr val="dk1"/>
                </a:solidFill>
                <a:latin typeface="JetBrains Mono"/>
                <a:ea typeface="JetBrains Mono"/>
                <a:cs typeface="JetBrains Mono"/>
                <a:sym typeface="JetBrains Mono"/>
              </a:defRPr>
            </a:lvl7pPr>
            <a:lvl8pPr lvl="7" marR="0" rtl="0" algn="l">
              <a:spcBef>
                <a:spcPts val="0"/>
              </a:spcBef>
              <a:spcAft>
                <a:spcPts val="0"/>
              </a:spcAft>
              <a:buSzPts val="1400"/>
              <a:buNone/>
              <a:defRPr b="0" i="0" sz="1800" u="none" cap="none" strike="noStrike">
                <a:solidFill>
                  <a:schemeClr val="dk1"/>
                </a:solidFill>
                <a:latin typeface="JetBrains Mono"/>
                <a:ea typeface="JetBrains Mono"/>
                <a:cs typeface="JetBrains Mono"/>
                <a:sym typeface="JetBrains Mono"/>
              </a:defRPr>
            </a:lvl8pPr>
            <a:lvl9pPr lvl="8" marR="0" rtl="0" algn="l">
              <a:spcBef>
                <a:spcPts val="0"/>
              </a:spcBef>
              <a:spcAft>
                <a:spcPts val="0"/>
              </a:spcAft>
              <a:buSzPts val="1400"/>
              <a:buNone/>
              <a:defRPr b="0" i="0" sz="1800" u="none" cap="none" strike="noStrike">
                <a:solidFill>
                  <a:schemeClr val="dk1"/>
                </a:solidFill>
                <a:latin typeface="JetBrains Mono"/>
                <a:ea typeface="JetBrains Mono"/>
                <a:cs typeface="JetBrains Mono"/>
                <a:sym typeface="JetBrains Mono"/>
              </a:defRPr>
            </a:lvl9pPr>
          </a:lstStyle>
          <a:p/>
        </p:txBody>
      </p:sp>
      <p:sp>
        <p:nvSpPr>
          <p:cNvPr id="9" name="Google Shape;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JetBrains Mono"/>
                <a:ea typeface="JetBrains Mono"/>
                <a:cs typeface="JetBrains Mono"/>
                <a:sym typeface="JetBrains Mono"/>
              </a:defRPr>
            </a:lvl1pPr>
            <a:lvl2pPr lvl="1" marR="0" rtl="0" algn="l">
              <a:spcBef>
                <a:spcPts val="0"/>
              </a:spcBef>
              <a:spcAft>
                <a:spcPts val="0"/>
              </a:spcAft>
              <a:buSzPts val="1400"/>
              <a:buNone/>
              <a:defRPr b="0" i="0" sz="1800" u="none" cap="none" strike="noStrike">
                <a:solidFill>
                  <a:schemeClr val="dk1"/>
                </a:solidFill>
                <a:latin typeface="JetBrains Mono"/>
                <a:ea typeface="JetBrains Mono"/>
                <a:cs typeface="JetBrains Mono"/>
                <a:sym typeface="JetBrains Mono"/>
              </a:defRPr>
            </a:lvl2pPr>
            <a:lvl3pPr lvl="2" marR="0" rtl="0" algn="l">
              <a:spcBef>
                <a:spcPts val="0"/>
              </a:spcBef>
              <a:spcAft>
                <a:spcPts val="0"/>
              </a:spcAft>
              <a:buSzPts val="1400"/>
              <a:buNone/>
              <a:defRPr b="0" i="0" sz="1800" u="none" cap="none" strike="noStrike">
                <a:solidFill>
                  <a:schemeClr val="dk1"/>
                </a:solidFill>
                <a:latin typeface="JetBrains Mono"/>
                <a:ea typeface="JetBrains Mono"/>
                <a:cs typeface="JetBrains Mono"/>
                <a:sym typeface="JetBrains Mono"/>
              </a:defRPr>
            </a:lvl3pPr>
            <a:lvl4pPr lvl="3" marR="0" rtl="0" algn="l">
              <a:spcBef>
                <a:spcPts val="0"/>
              </a:spcBef>
              <a:spcAft>
                <a:spcPts val="0"/>
              </a:spcAft>
              <a:buSzPts val="1400"/>
              <a:buNone/>
              <a:defRPr b="0" i="0" sz="1800" u="none" cap="none" strike="noStrike">
                <a:solidFill>
                  <a:schemeClr val="dk1"/>
                </a:solidFill>
                <a:latin typeface="JetBrains Mono"/>
                <a:ea typeface="JetBrains Mono"/>
                <a:cs typeface="JetBrains Mono"/>
                <a:sym typeface="JetBrains Mono"/>
              </a:defRPr>
            </a:lvl4pPr>
            <a:lvl5pPr lvl="4" marR="0" rtl="0" algn="l">
              <a:spcBef>
                <a:spcPts val="0"/>
              </a:spcBef>
              <a:spcAft>
                <a:spcPts val="0"/>
              </a:spcAft>
              <a:buSzPts val="1400"/>
              <a:buNone/>
              <a:defRPr b="0" i="0" sz="1800" u="none" cap="none" strike="noStrike">
                <a:solidFill>
                  <a:schemeClr val="dk1"/>
                </a:solidFill>
                <a:latin typeface="JetBrains Mono"/>
                <a:ea typeface="JetBrains Mono"/>
                <a:cs typeface="JetBrains Mono"/>
                <a:sym typeface="JetBrains Mono"/>
              </a:defRPr>
            </a:lvl5pPr>
            <a:lvl6pPr lvl="5" marR="0" rtl="0" algn="l">
              <a:spcBef>
                <a:spcPts val="0"/>
              </a:spcBef>
              <a:spcAft>
                <a:spcPts val="0"/>
              </a:spcAft>
              <a:buSzPts val="1400"/>
              <a:buNone/>
              <a:defRPr b="0" i="0" sz="1800" u="none" cap="none" strike="noStrike">
                <a:solidFill>
                  <a:schemeClr val="dk1"/>
                </a:solidFill>
                <a:latin typeface="JetBrains Mono"/>
                <a:ea typeface="JetBrains Mono"/>
                <a:cs typeface="JetBrains Mono"/>
                <a:sym typeface="JetBrains Mono"/>
              </a:defRPr>
            </a:lvl6pPr>
            <a:lvl7pPr lvl="6" marR="0" rtl="0" algn="l">
              <a:spcBef>
                <a:spcPts val="0"/>
              </a:spcBef>
              <a:spcAft>
                <a:spcPts val="0"/>
              </a:spcAft>
              <a:buSzPts val="1400"/>
              <a:buNone/>
              <a:defRPr b="0" i="0" sz="1800" u="none" cap="none" strike="noStrike">
                <a:solidFill>
                  <a:schemeClr val="dk1"/>
                </a:solidFill>
                <a:latin typeface="JetBrains Mono"/>
                <a:ea typeface="JetBrains Mono"/>
                <a:cs typeface="JetBrains Mono"/>
                <a:sym typeface="JetBrains Mono"/>
              </a:defRPr>
            </a:lvl7pPr>
            <a:lvl8pPr lvl="7" marR="0" rtl="0" algn="l">
              <a:spcBef>
                <a:spcPts val="0"/>
              </a:spcBef>
              <a:spcAft>
                <a:spcPts val="0"/>
              </a:spcAft>
              <a:buSzPts val="1400"/>
              <a:buNone/>
              <a:defRPr b="0" i="0" sz="1800" u="none" cap="none" strike="noStrike">
                <a:solidFill>
                  <a:schemeClr val="dk1"/>
                </a:solidFill>
                <a:latin typeface="JetBrains Mono"/>
                <a:ea typeface="JetBrains Mono"/>
                <a:cs typeface="JetBrains Mono"/>
                <a:sym typeface="JetBrains Mono"/>
              </a:defRPr>
            </a:lvl8pPr>
            <a:lvl9pPr lvl="8" marR="0" rtl="0" algn="l">
              <a:spcBef>
                <a:spcPts val="0"/>
              </a:spcBef>
              <a:spcAft>
                <a:spcPts val="0"/>
              </a:spcAft>
              <a:buSzPts val="1400"/>
              <a:buNone/>
              <a:defRPr b="0" i="0" sz="1800" u="none" cap="none" strike="noStrike">
                <a:solidFill>
                  <a:schemeClr val="dk1"/>
                </a:solidFill>
                <a:latin typeface="JetBrains Mono"/>
                <a:ea typeface="JetBrains Mono"/>
                <a:cs typeface="JetBrains Mono"/>
                <a:sym typeface="JetBrains Mono"/>
              </a:defRPr>
            </a:lvl9pPr>
          </a:lstStyle>
          <a:p/>
        </p:txBody>
      </p:sp>
      <p:sp>
        <p:nvSpPr>
          <p:cNvPr id="10" name="Google Shape;1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JetBrains Mono"/>
                <a:ea typeface="JetBrains Mono"/>
                <a:cs typeface="JetBrains Mono"/>
                <a:sym typeface="JetBrains Mono"/>
              </a:defRPr>
            </a:lvl1pPr>
            <a:lvl2pPr indent="0" lvl="1" marL="0" marR="0" rtl="0" algn="r">
              <a:spcBef>
                <a:spcPts val="0"/>
              </a:spcBef>
              <a:buNone/>
              <a:defRPr b="0" i="0" sz="1200" u="none" cap="none" strike="noStrike">
                <a:solidFill>
                  <a:srgbClr val="888888"/>
                </a:solidFill>
                <a:latin typeface="JetBrains Mono"/>
                <a:ea typeface="JetBrains Mono"/>
                <a:cs typeface="JetBrains Mono"/>
                <a:sym typeface="JetBrains Mono"/>
              </a:defRPr>
            </a:lvl2pPr>
            <a:lvl3pPr indent="0" lvl="2" marL="0" marR="0" rtl="0" algn="r">
              <a:spcBef>
                <a:spcPts val="0"/>
              </a:spcBef>
              <a:buNone/>
              <a:defRPr b="0" i="0" sz="1200" u="none" cap="none" strike="noStrike">
                <a:solidFill>
                  <a:srgbClr val="888888"/>
                </a:solidFill>
                <a:latin typeface="JetBrains Mono"/>
                <a:ea typeface="JetBrains Mono"/>
                <a:cs typeface="JetBrains Mono"/>
                <a:sym typeface="JetBrains Mono"/>
              </a:defRPr>
            </a:lvl3pPr>
            <a:lvl4pPr indent="0" lvl="3" marL="0" marR="0" rtl="0" algn="r">
              <a:spcBef>
                <a:spcPts val="0"/>
              </a:spcBef>
              <a:buNone/>
              <a:defRPr b="0" i="0" sz="1200" u="none" cap="none" strike="noStrike">
                <a:solidFill>
                  <a:srgbClr val="888888"/>
                </a:solidFill>
                <a:latin typeface="JetBrains Mono"/>
                <a:ea typeface="JetBrains Mono"/>
                <a:cs typeface="JetBrains Mono"/>
                <a:sym typeface="JetBrains Mono"/>
              </a:defRPr>
            </a:lvl4pPr>
            <a:lvl5pPr indent="0" lvl="4" marL="0" marR="0" rtl="0" algn="r">
              <a:spcBef>
                <a:spcPts val="0"/>
              </a:spcBef>
              <a:buNone/>
              <a:defRPr b="0" i="0" sz="1200" u="none" cap="none" strike="noStrike">
                <a:solidFill>
                  <a:srgbClr val="888888"/>
                </a:solidFill>
                <a:latin typeface="JetBrains Mono"/>
                <a:ea typeface="JetBrains Mono"/>
                <a:cs typeface="JetBrains Mono"/>
                <a:sym typeface="JetBrains Mono"/>
              </a:defRPr>
            </a:lvl5pPr>
            <a:lvl6pPr indent="0" lvl="5" marL="0" marR="0" rtl="0" algn="r">
              <a:spcBef>
                <a:spcPts val="0"/>
              </a:spcBef>
              <a:buNone/>
              <a:defRPr b="0" i="0" sz="1200" u="none" cap="none" strike="noStrike">
                <a:solidFill>
                  <a:srgbClr val="888888"/>
                </a:solidFill>
                <a:latin typeface="JetBrains Mono"/>
                <a:ea typeface="JetBrains Mono"/>
                <a:cs typeface="JetBrains Mono"/>
                <a:sym typeface="JetBrains Mono"/>
              </a:defRPr>
            </a:lvl6pPr>
            <a:lvl7pPr indent="0" lvl="6" marL="0" marR="0" rtl="0" algn="r">
              <a:spcBef>
                <a:spcPts val="0"/>
              </a:spcBef>
              <a:buNone/>
              <a:defRPr b="0" i="0" sz="1200" u="none" cap="none" strike="noStrike">
                <a:solidFill>
                  <a:srgbClr val="888888"/>
                </a:solidFill>
                <a:latin typeface="JetBrains Mono"/>
                <a:ea typeface="JetBrains Mono"/>
                <a:cs typeface="JetBrains Mono"/>
                <a:sym typeface="JetBrains Mono"/>
              </a:defRPr>
            </a:lvl7pPr>
            <a:lvl8pPr indent="0" lvl="7" marL="0" marR="0" rtl="0" algn="r">
              <a:spcBef>
                <a:spcPts val="0"/>
              </a:spcBef>
              <a:buNone/>
              <a:defRPr b="0" i="0" sz="1200" u="none" cap="none" strike="noStrike">
                <a:solidFill>
                  <a:srgbClr val="888888"/>
                </a:solidFill>
                <a:latin typeface="JetBrains Mono"/>
                <a:ea typeface="JetBrains Mono"/>
                <a:cs typeface="JetBrains Mono"/>
                <a:sym typeface="JetBrains Mono"/>
              </a:defRPr>
            </a:lvl8pPr>
            <a:lvl9pPr indent="0" lvl="8" marL="0" marR="0" rtl="0" algn="r">
              <a:spcBef>
                <a:spcPts val="0"/>
              </a:spcBef>
              <a:buNone/>
              <a:defRPr b="0" i="0" sz="1200" u="none" cap="none" strike="noStrike">
                <a:solidFill>
                  <a:srgbClr val="888888"/>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ru-RU"/>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27.png"/><Relationship Id="rId5"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21.png"/><Relationship Id="rId5" Type="http://schemas.openxmlformats.org/officeDocument/2006/relationships/image" Target="../media/image3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34.png"/><Relationship Id="rId5" Type="http://schemas.openxmlformats.org/officeDocument/2006/relationships/image" Target="../media/image25.png"/><Relationship Id="rId6"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25.png"/><Relationship Id="rId8"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34.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25.png"/><Relationship Id="rId8"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43.png"/><Relationship Id="rId4" Type="http://schemas.openxmlformats.org/officeDocument/2006/relationships/image" Target="../media/image35.png"/><Relationship Id="rId5"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hyperlink" Target="https://arxiv.org/pdf/2412.06602v1" TargetMode="Externa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hyperlink" Target="https://arxiv.org/pdf/2412.06602v1" TargetMode="Externa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hyperlink" Target="https://arxiv.org/pdf/2412.06602v1" TargetMode="Externa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hyperlink" Target="https://arxiv.org/pdf/2412.06602v1" TargetMode="Externa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hyperlink" Target="https://arxiv.org/pdf/2412.06602v1" TargetMode="Externa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hyperlink" Target="https://arxiv.org/pdf/2412.06602v1" TargetMode="Externa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hyperlink" Target="https://arxiv.org/pdf/2412.06602v1" TargetMode="Externa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hyperlink" Target="https://arxiv.org/pdf/2412.06602v1" TargetMode="Externa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28.png"/><Relationship Id="rId5" Type="http://schemas.openxmlformats.org/officeDocument/2006/relationships/image" Target="../media/image19.png"/><Relationship Id="rId6" Type="http://schemas.openxmlformats.org/officeDocument/2006/relationships/image" Target="../media/image39.png"/><Relationship Id="rId7"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58.png"/><Relationship Id="rId4" Type="http://schemas.openxmlformats.org/officeDocument/2006/relationships/hyperlink" Target="https://arxiv.org/abs/1712.05884" TargetMode="External"/><Relationship Id="rId5" Type="http://schemas.openxmlformats.org/officeDocument/2006/relationships/hyperlink" Target="https://github.com/NVIDIA/tacotron2" TargetMode="External"/><Relationship Id="rId6" Type="http://schemas.openxmlformats.org/officeDocument/2006/relationships/hyperlink" Target="https://github.com/Rayhane-mamah/Tacotron-2"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58.png"/><Relationship Id="rId4" Type="http://schemas.openxmlformats.org/officeDocument/2006/relationships/hyperlink" Target="https://arxiv.org/abs/1712.05884" TargetMode="External"/><Relationship Id="rId5" Type="http://schemas.openxmlformats.org/officeDocument/2006/relationships/hyperlink" Target="https://github.com/NVIDIA/tacotron2" TargetMode="External"/><Relationship Id="rId6" Type="http://schemas.openxmlformats.org/officeDocument/2006/relationships/hyperlink" Target="https://github.com/Rayhane-mamah/Tacotron-2"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58.png"/><Relationship Id="rId4" Type="http://schemas.openxmlformats.org/officeDocument/2006/relationships/hyperlink" Target="https://arxiv.org/abs/1712.05884" TargetMode="External"/><Relationship Id="rId5" Type="http://schemas.openxmlformats.org/officeDocument/2006/relationships/hyperlink" Target="https://github.com/NVIDIA/tacotron2" TargetMode="External"/><Relationship Id="rId6" Type="http://schemas.openxmlformats.org/officeDocument/2006/relationships/hyperlink" Target="https://github.com/Rayhane-mamah/Tacotron-2"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hyperlink" Target="http://drive.google.com/file/d/1MxSEV_oqaKi4aBmSa66r1EvLJPMmcHaQ/view" TargetMode="External"/><Relationship Id="rId4" Type="http://schemas.openxmlformats.org/officeDocument/2006/relationships/image" Target="../media/image41.png"/><Relationship Id="rId9" Type="http://schemas.openxmlformats.org/officeDocument/2006/relationships/image" Target="../media/image52.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51.png"/><Relationship Id="rId8" Type="http://schemas.openxmlformats.org/officeDocument/2006/relationships/hyperlink" Target="https://jalammar.github.io/visualizing-neural-machine-translation-mechanics-of-seq2seq-models-with-attention/"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58.png"/><Relationship Id="rId4" Type="http://schemas.openxmlformats.org/officeDocument/2006/relationships/image" Target="../media/image53.png"/><Relationship Id="rId5" Type="http://schemas.openxmlformats.org/officeDocument/2006/relationships/hyperlink" Target="https://arxiv.org/abs/1712.05884" TargetMode="External"/><Relationship Id="rId6" Type="http://schemas.openxmlformats.org/officeDocument/2006/relationships/hyperlink" Target="https://github.com/NVIDIA/tacotron2" TargetMode="External"/><Relationship Id="rId7" Type="http://schemas.openxmlformats.org/officeDocument/2006/relationships/hyperlink" Target="https://github.com/Rayhane-mamah/Tacotron-2"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58.png"/><Relationship Id="rId4" Type="http://schemas.openxmlformats.org/officeDocument/2006/relationships/hyperlink" Target="https://arxiv.org/abs/1712.05884" TargetMode="External"/><Relationship Id="rId5" Type="http://schemas.openxmlformats.org/officeDocument/2006/relationships/hyperlink" Target="https://github.com/NVIDIA/tacotron2" TargetMode="External"/><Relationship Id="rId6" Type="http://schemas.openxmlformats.org/officeDocument/2006/relationships/hyperlink" Target="https://github.com/Rayhane-mamah/Tacotron-2"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58.png"/><Relationship Id="rId4" Type="http://schemas.openxmlformats.org/officeDocument/2006/relationships/hyperlink" Target="https://arxiv.org/abs/1712.05884" TargetMode="External"/><Relationship Id="rId5" Type="http://schemas.openxmlformats.org/officeDocument/2006/relationships/hyperlink" Target="https://github.com/NVIDIA/tacotron2" TargetMode="External"/><Relationship Id="rId6" Type="http://schemas.openxmlformats.org/officeDocument/2006/relationships/hyperlink" Target="https://github.com/Rayhane-mamah/Tacotron-2"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58.png"/><Relationship Id="rId4" Type="http://schemas.openxmlformats.org/officeDocument/2006/relationships/hyperlink" Target="https://arxiv.org/abs/1712.05884" TargetMode="External"/><Relationship Id="rId5" Type="http://schemas.openxmlformats.org/officeDocument/2006/relationships/hyperlink" Target="https://github.com/NVIDIA/tacotron2" TargetMode="External"/><Relationship Id="rId6" Type="http://schemas.openxmlformats.org/officeDocument/2006/relationships/hyperlink" Target="https://github.com/Rayhane-mamah/Tacotron-2"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58.png"/><Relationship Id="rId4" Type="http://schemas.openxmlformats.org/officeDocument/2006/relationships/image" Target="../media/image50.png"/><Relationship Id="rId10" Type="http://schemas.openxmlformats.org/officeDocument/2006/relationships/hyperlink" Target="https://github.com/Rayhane-mamah/Tacotron-2" TargetMode="External"/><Relationship Id="rId9" Type="http://schemas.openxmlformats.org/officeDocument/2006/relationships/hyperlink" Target="https://github.com/NVIDIA/tacotron2" TargetMode="External"/><Relationship Id="rId5" Type="http://schemas.openxmlformats.org/officeDocument/2006/relationships/hyperlink" Target="http://drive.google.com/file/d/1I5oeBzrfoaty64oToKRlVwHvWLiXEsBy/view" TargetMode="External"/><Relationship Id="rId6" Type="http://schemas.openxmlformats.org/officeDocument/2006/relationships/image" Target="../media/image45.png"/><Relationship Id="rId7" Type="http://schemas.openxmlformats.org/officeDocument/2006/relationships/hyperlink" Target="https://google.github.io/tacotron/publications/tacotron2/" TargetMode="External"/><Relationship Id="rId8" Type="http://schemas.openxmlformats.org/officeDocument/2006/relationships/hyperlink" Target="https://arxiv.org/abs/1712.05884"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35.png"/><Relationship Id="rId4" Type="http://schemas.openxmlformats.org/officeDocument/2006/relationships/image" Target="../media/image38.png"/><Relationship Id="rId5" Type="http://schemas.openxmlformats.org/officeDocument/2006/relationships/image" Target="../media/image49.png"/><Relationship Id="rId6" Type="http://schemas.openxmlformats.org/officeDocument/2006/relationships/image" Target="../media/image46.png"/><Relationship Id="rId7"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5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hyperlink" Target="https://arxiv.org/pdf/1906.00672" TargetMode="External"/><Relationship Id="rId4" Type="http://schemas.openxmlformats.org/officeDocument/2006/relationships/hyperlink" Target="https://arxiv.org/abs/2010.04301" TargetMode="External"/><Relationship Id="rId5" Type="http://schemas.openxmlformats.org/officeDocument/2006/relationships/hyperlink" Target="https://arxiv.org/pdf/1803.09047" TargetMode="External"/><Relationship Id="rId6" Type="http://schemas.openxmlformats.org/officeDocument/2006/relationships/hyperlink" Target="https://arxiv.org/abs/1803.09017" TargetMode="External"/><Relationship Id="rId7" Type="http://schemas.openxmlformats.org/officeDocument/2006/relationships/hyperlink" Target="https://arxiv.org/pdf/1810.07217" TargetMode="External"/><Relationship Id="rId8" Type="http://schemas.openxmlformats.org/officeDocument/2006/relationships/hyperlink" Target="https://arxiv.org/abs/1907.04448"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55.png"/><Relationship Id="rId4" Type="http://schemas.openxmlformats.org/officeDocument/2006/relationships/hyperlink" Target="https://arxiv.org/abs/2006.04558" TargetMode="External"/><Relationship Id="rId5" Type="http://schemas.openxmlformats.org/officeDocument/2006/relationships/hyperlink" Target="https://arxiv.org/abs/2006.04558" TargetMode="External"/><Relationship Id="rId6" Type="http://schemas.openxmlformats.org/officeDocument/2006/relationships/hyperlink" Target="https://github.com/ming024/FastSpeech2" TargetMode="External"/><Relationship Id="rId7" Type="http://schemas.openxmlformats.org/officeDocument/2006/relationships/hyperlink" Target="https://huggingface.co/ontocord/fastspeech2-en"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55.png"/><Relationship Id="rId4" Type="http://schemas.openxmlformats.org/officeDocument/2006/relationships/hyperlink" Target="https://arxiv.org/abs/2006.04558" TargetMode="External"/><Relationship Id="rId5" Type="http://schemas.openxmlformats.org/officeDocument/2006/relationships/hyperlink" Target="https://github.com/ming024/FastSpeech2" TargetMode="External"/><Relationship Id="rId6" Type="http://schemas.openxmlformats.org/officeDocument/2006/relationships/hyperlink" Target="https://huggingface.co/ontocord/fastspeech2-en"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image" Target="../media/image55.png"/><Relationship Id="rId4" Type="http://schemas.openxmlformats.org/officeDocument/2006/relationships/hyperlink" Target="https://arxiv.org/abs/2006.04558" TargetMode="External"/><Relationship Id="rId5" Type="http://schemas.openxmlformats.org/officeDocument/2006/relationships/hyperlink" Target="https://github.com/ming024/FastSpeech2" TargetMode="External"/><Relationship Id="rId6" Type="http://schemas.openxmlformats.org/officeDocument/2006/relationships/hyperlink" Target="https://huggingface.co/ontocord/fastspeech2-en"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image" Target="../media/image55.png"/><Relationship Id="rId4" Type="http://schemas.openxmlformats.org/officeDocument/2006/relationships/hyperlink" Target="https://arxiv.org/abs/2006.04558" TargetMode="External"/><Relationship Id="rId5" Type="http://schemas.openxmlformats.org/officeDocument/2006/relationships/hyperlink" Target="https://github.com/ming024/FastSpeech2" TargetMode="External"/><Relationship Id="rId6" Type="http://schemas.openxmlformats.org/officeDocument/2006/relationships/hyperlink" Target="https://huggingface.co/ontocord/fastspeech2-en"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55.png"/><Relationship Id="rId4" Type="http://schemas.openxmlformats.org/officeDocument/2006/relationships/hyperlink" Target="https://arxiv.org/abs/2006.04558" TargetMode="External"/><Relationship Id="rId5" Type="http://schemas.openxmlformats.org/officeDocument/2006/relationships/hyperlink" Target="https://github.com/ming024/FastSpeech2" TargetMode="External"/><Relationship Id="rId6" Type="http://schemas.openxmlformats.org/officeDocument/2006/relationships/hyperlink" Target="https://huggingface.co/ontocord/fastspeech2-en"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hyperlink" Target="https://arxiv.org/abs/2006.04558" TargetMode="External"/><Relationship Id="rId4" Type="http://schemas.openxmlformats.org/officeDocument/2006/relationships/hyperlink" Target="https://github.com/ming024/FastSpeech2" TargetMode="External"/><Relationship Id="rId11" Type="http://schemas.openxmlformats.org/officeDocument/2006/relationships/hyperlink" Target="http://drive.google.com/file/d/1AtD6UUXrzFICLvKZ4Ewy71v7y5XwA9zS/view" TargetMode="External"/><Relationship Id="rId10" Type="http://schemas.openxmlformats.org/officeDocument/2006/relationships/image" Target="../media/image45.png"/><Relationship Id="rId12" Type="http://schemas.openxmlformats.org/officeDocument/2006/relationships/hyperlink" Target="http://drive.google.com/file/d/1r6ORpV1cRXaA-ti4fvSHEn00mAMK2-57/view" TargetMode="External"/><Relationship Id="rId9" Type="http://schemas.openxmlformats.org/officeDocument/2006/relationships/hyperlink" Target="http://drive.google.com/file/d/1fsHNtxpb6Lm4gjxXkZn4DmhBRdjC9zLq/view" TargetMode="External"/><Relationship Id="rId5" Type="http://schemas.openxmlformats.org/officeDocument/2006/relationships/hyperlink" Target="https://huggingface.co/ontocord/fastspeech2-en" TargetMode="External"/><Relationship Id="rId6" Type="http://schemas.openxmlformats.org/officeDocument/2006/relationships/image" Target="../media/image55.png"/><Relationship Id="rId7" Type="http://schemas.openxmlformats.org/officeDocument/2006/relationships/image" Target="../media/image63.png"/><Relationship Id="rId8" Type="http://schemas.openxmlformats.org/officeDocument/2006/relationships/hyperlink" Target="https://speechresearch.github.io/fastspeech2/"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35.png"/><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image" Target="../media/image78.png"/><Relationship Id="rId4" Type="http://schemas.openxmlformats.org/officeDocument/2006/relationships/hyperlink" Target="https://arxiv.org/pdf/2005.11129" TargetMode="External"/><Relationship Id="rId5" Type="http://schemas.openxmlformats.org/officeDocument/2006/relationships/hyperlink" Target="https://github.com/jaywalnut310/glow-tt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 Id="rId3" Type="http://schemas.openxmlformats.org/officeDocument/2006/relationships/image" Target="../media/image78.png"/><Relationship Id="rId4" Type="http://schemas.openxmlformats.org/officeDocument/2006/relationships/hyperlink" Target="https://arxiv.org/pdf/2005.11129" TargetMode="External"/><Relationship Id="rId5" Type="http://schemas.openxmlformats.org/officeDocument/2006/relationships/hyperlink" Target="https://github.com/jaywalnut310/glow-tts" TargetMode="External"/><Relationship Id="rId6"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hyperlink" Target="http://www.youtube.com/watch?v=vM8I_J-fdrE" TargetMode="External"/><Relationship Id="rId5" Type="http://schemas.openxmlformats.org/officeDocument/2006/relationships/image" Target="../media/image10.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 Id="rId3" Type="http://schemas.openxmlformats.org/officeDocument/2006/relationships/image" Target="../media/image78.png"/><Relationship Id="rId4" Type="http://schemas.openxmlformats.org/officeDocument/2006/relationships/hyperlink" Target="https://arxiv.org/pdf/2005.11129" TargetMode="External"/><Relationship Id="rId5" Type="http://schemas.openxmlformats.org/officeDocument/2006/relationships/hyperlink" Target="https://github.com/jaywalnut310/glow-tt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 Id="rId3" Type="http://schemas.openxmlformats.org/officeDocument/2006/relationships/image" Target="../media/image57.png"/><Relationship Id="rId4" Type="http://schemas.openxmlformats.org/officeDocument/2006/relationships/image" Target="../media/image62.png"/><Relationship Id="rId9" Type="http://schemas.openxmlformats.org/officeDocument/2006/relationships/hyperlink" Target="https://github.com/jaywalnut310/glow-tts" TargetMode="External"/><Relationship Id="rId5" Type="http://schemas.openxmlformats.org/officeDocument/2006/relationships/image" Target="../media/image78.png"/><Relationship Id="rId6" Type="http://schemas.openxmlformats.org/officeDocument/2006/relationships/image" Target="../media/image65.png"/><Relationship Id="rId7" Type="http://schemas.openxmlformats.org/officeDocument/2006/relationships/image" Target="../media/image61.png"/><Relationship Id="rId8" Type="http://schemas.openxmlformats.org/officeDocument/2006/relationships/hyperlink" Target="https://arxiv.org/pdf/2005.11129"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 Id="rId3" Type="http://schemas.openxmlformats.org/officeDocument/2006/relationships/image" Target="../media/image7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 Id="rId3" Type="http://schemas.openxmlformats.org/officeDocument/2006/relationships/image" Target="../media/image7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4.xml"/><Relationship Id="rId3" Type="http://schemas.openxmlformats.org/officeDocument/2006/relationships/image" Target="../media/image74.png"/><Relationship Id="rId4" Type="http://schemas.openxmlformats.org/officeDocument/2006/relationships/image" Target="../media/image67.png"/><Relationship Id="rId11" Type="http://schemas.openxmlformats.org/officeDocument/2006/relationships/hyperlink" Target="http://drive.google.com/file/d/1uUTpYKEoPK1VXWYowYD6cMKJjTy0eI9R/view" TargetMode="External"/><Relationship Id="rId10" Type="http://schemas.openxmlformats.org/officeDocument/2006/relationships/hyperlink" Target="http://drive.google.com/file/d/1W5IWbYFaZ62t6OrRCedvhxmTDJZXN59D/view" TargetMode="External"/><Relationship Id="rId9" Type="http://schemas.openxmlformats.org/officeDocument/2006/relationships/hyperlink" Target="http://drive.google.com/file/d/1-DkJcb675l5faE8C0Gd4x8vgDRqAvGsR/view" TargetMode="External"/><Relationship Id="rId5" Type="http://schemas.openxmlformats.org/officeDocument/2006/relationships/image" Target="../media/image64.png"/><Relationship Id="rId6" Type="http://schemas.openxmlformats.org/officeDocument/2006/relationships/hyperlink" Target="http://demo" TargetMode="External"/><Relationship Id="rId7" Type="http://schemas.openxmlformats.org/officeDocument/2006/relationships/hyperlink" Target="http://drive.google.com/file/d/1KfoVee5AQcq9eim2wxXdiXqfMWtuHYQe/view" TargetMode="External"/><Relationship Id="rId8" Type="http://schemas.openxmlformats.org/officeDocument/2006/relationships/image" Target="../media/image4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5.xml"/><Relationship Id="rId3"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 Id="rId3" Type="http://schemas.openxmlformats.org/officeDocument/2006/relationships/hyperlink" Target="https://arxiv.org/abs/2106.06103" TargetMode="External"/><Relationship Id="rId4" Type="http://schemas.openxmlformats.org/officeDocument/2006/relationships/hyperlink" Target="https://github.com/jaywalnut310/vits" TargetMode="External"/><Relationship Id="rId5" Type="http://schemas.openxmlformats.org/officeDocument/2006/relationships/image" Target="../media/image8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 Id="rId3" Type="http://schemas.openxmlformats.org/officeDocument/2006/relationships/hyperlink" Target="https://arxiv.org/abs/2106.06103" TargetMode="External"/><Relationship Id="rId4" Type="http://schemas.openxmlformats.org/officeDocument/2006/relationships/hyperlink" Target="https://github.com/jaywalnut310/vits" TargetMode="External"/><Relationship Id="rId5" Type="http://schemas.openxmlformats.org/officeDocument/2006/relationships/image" Target="../media/image84.png"/><Relationship Id="rId6" Type="http://schemas.openxmlformats.org/officeDocument/2006/relationships/hyperlink" Target="https://jaywalnut310.github.io/vits-demo/index.html" TargetMode="External"/><Relationship Id="rId7" Type="http://schemas.openxmlformats.org/officeDocument/2006/relationships/image" Target="../media/image70.png"/><Relationship Id="rId8" Type="http://schemas.openxmlformats.org/officeDocument/2006/relationships/image" Target="../media/image6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 Id="rId3" Type="http://schemas.openxmlformats.org/officeDocument/2006/relationships/image" Target="../media/image69.png"/><Relationship Id="rId4" Type="http://schemas.openxmlformats.org/officeDocument/2006/relationships/image" Target="../media/image73.png"/><Relationship Id="rId5" Type="http://schemas.openxmlformats.org/officeDocument/2006/relationships/hyperlink" Target="https://arxiv.org/abs/2105.06337" TargetMode="External"/><Relationship Id="rId6" Type="http://schemas.openxmlformats.org/officeDocument/2006/relationships/hyperlink" Target="https://github.com/huawei-noah/Speech-Backbones/tree/main/Grad-TT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9.xml"/><Relationship Id="rId3" Type="http://schemas.openxmlformats.org/officeDocument/2006/relationships/image" Target="../media/image69.png"/><Relationship Id="rId4" Type="http://schemas.openxmlformats.org/officeDocument/2006/relationships/image" Target="../media/image73.png"/><Relationship Id="rId5" Type="http://schemas.openxmlformats.org/officeDocument/2006/relationships/image" Target="../media/image66.png"/><Relationship Id="rId6" Type="http://schemas.openxmlformats.org/officeDocument/2006/relationships/hyperlink" Target="https://grad-tts.github.io/" TargetMode="External"/><Relationship Id="rId7" Type="http://schemas.openxmlformats.org/officeDocument/2006/relationships/hyperlink" Target="https://arxiv.org/abs/2105.06337" TargetMode="External"/><Relationship Id="rId8" Type="http://schemas.openxmlformats.org/officeDocument/2006/relationships/hyperlink" Target="https://github.com/huawei-noah/Speech-Backbones/tree/main/Grad-TT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5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 Id="rId3" Type="http://schemas.openxmlformats.org/officeDocument/2006/relationships/hyperlink" Target="https://arxiv.org/pdf/1609.03499" TargetMode="External"/><Relationship Id="rId4" Type="http://schemas.openxmlformats.org/officeDocument/2006/relationships/image" Target="../media/image80.png"/><Relationship Id="rId5" Type="http://schemas.openxmlformats.org/officeDocument/2006/relationships/image" Target="../media/image7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 Id="rId3" Type="http://schemas.openxmlformats.org/officeDocument/2006/relationships/image" Target="../media/image82.png"/><Relationship Id="rId4" Type="http://schemas.openxmlformats.org/officeDocument/2006/relationships/hyperlink" Target="https://deepmind.google/discover/blog/wavenet-a-generative-model-for-raw-audio/" TargetMode="External"/><Relationship Id="rId9" Type="http://schemas.openxmlformats.org/officeDocument/2006/relationships/hyperlink" Target="http://drive.google.com/file/d/1KjF2AYZKl4rRr2v2BYsxVOdLw4gpk2K9/view" TargetMode="External"/><Relationship Id="rId5" Type="http://schemas.openxmlformats.org/officeDocument/2006/relationships/hyperlink" Target="http://drive.google.com/file/d/1XJQOmair6hBbZTmm71eE2HWwaH_U_aE-/view" TargetMode="External"/><Relationship Id="rId6" Type="http://schemas.openxmlformats.org/officeDocument/2006/relationships/image" Target="../media/image45.png"/><Relationship Id="rId7" Type="http://schemas.openxmlformats.org/officeDocument/2006/relationships/hyperlink" Target="http://drive.google.com/file/d/1JEQ-oEmKEhpIrhash6YBbosfPezc1Mky/view" TargetMode="External"/><Relationship Id="rId8" Type="http://schemas.openxmlformats.org/officeDocument/2006/relationships/hyperlink" Target="http://drive.google.com/file/d/1ZorsgjZK5SYKeg3AZJ3RvzP2diJaewSg/view"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 Id="rId3" Type="http://schemas.openxmlformats.org/officeDocument/2006/relationships/hyperlink" Target="https://arxiv.org/pdf/2010.05646" TargetMode="External"/><Relationship Id="rId4" Type="http://schemas.openxmlformats.org/officeDocument/2006/relationships/hyperlink" Target="https://github.com/jik876/hifi-gan" TargetMode="External"/><Relationship Id="rId5" Type="http://schemas.openxmlformats.org/officeDocument/2006/relationships/image" Target="../media/image71.png"/><Relationship Id="rId6" Type="http://schemas.openxmlformats.org/officeDocument/2006/relationships/hyperlink" Target="https://pytorch.org/hub/nvidia_deeplearningexamples_hifigan/"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 Id="rId3" Type="http://schemas.openxmlformats.org/officeDocument/2006/relationships/image" Target="../media/image8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 Id="rId3" Type="http://schemas.openxmlformats.org/officeDocument/2006/relationships/image" Target="../media/image81.png"/><Relationship Id="rId4" Type="http://schemas.openxmlformats.org/officeDocument/2006/relationships/image" Target="../media/image7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 Id="rId3" Type="http://schemas.openxmlformats.org/officeDocument/2006/relationships/image" Target="../media/image72.png"/><Relationship Id="rId4" Type="http://schemas.openxmlformats.org/officeDocument/2006/relationships/hyperlink" Target="https://arxiv.org/pdf/2010.05646" TargetMode="External"/><Relationship Id="rId9" Type="http://schemas.openxmlformats.org/officeDocument/2006/relationships/image" Target="../media/image79.png"/><Relationship Id="rId5" Type="http://schemas.openxmlformats.org/officeDocument/2006/relationships/hyperlink" Target="https://github.com/jik876/hifi-gan" TargetMode="External"/><Relationship Id="rId6" Type="http://schemas.openxmlformats.org/officeDocument/2006/relationships/image" Target="../media/image71.png"/><Relationship Id="rId7" Type="http://schemas.openxmlformats.org/officeDocument/2006/relationships/hyperlink" Target="https://pytorch.org/hub/nvidia_deeplearningexamples_hifigan/" TargetMode="External"/><Relationship Id="rId8" Type="http://schemas.openxmlformats.org/officeDocument/2006/relationships/image" Target="../media/image7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 Id="rId3" Type="http://schemas.openxmlformats.org/officeDocument/2006/relationships/image" Target="../media/image8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8.xml"/><Relationship Id="rId3" Type="http://schemas.openxmlformats.org/officeDocument/2006/relationships/image" Target="../media/image85.png"/><Relationship Id="rId4" Type="http://schemas.openxmlformats.org/officeDocument/2006/relationships/image" Target="../media/image8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hyperlink" Target="http://www.youtube.com/watch?v=TsdOej_nC1M" TargetMode="External"/><Relationship Id="rId5"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hyperlink" Target="https://speech.zone/interactive-unit-selection/" TargetMode="External"/><Relationship Id="rId4" Type="http://schemas.openxmlformats.org/officeDocument/2006/relationships/image" Target="../media/image12.png"/><Relationship Id="rId5" Type="http://schemas.openxmlformats.org/officeDocument/2006/relationships/image" Target="../media/image42.png"/><Relationship Id="rId6"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
          <p:cNvSpPr txBox="1"/>
          <p:nvPr>
            <p:ph idx="1" type="body"/>
          </p:nvPr>
        </p:nvSpPr>
        <p:spPr>
          <a:xfrm>
            <a:off x="10639741" y="6230538"/>
            <a:ext cx="1294637" cy="345875"/>
          </a:xfrm>
          <a:prstGeom prst="rect">
            <a:avLst/>
          </a:prstGeom>
          <a:noFill/>
          <a:ln>
            <a:noFill/>
          </a:ln>
        </p:spPr>
        <p:txBody>
          <a:bodyPr anchorCtr="0" anchor="t" bIns="45700" lIns="91425" spcFirstLastPara="1" rIns="91425" wrap="square" tIns="45700">
            <a:normAutofit lnSpcReduction="10000"/>
          </a:bodyPr>
          <a:lstStyle/>
          <a:p>
            <a:pPr indent="0" lvl="0" marL="0" rtl="0" algn="r">
              <a:lnSpc>
                <a:spcPct val="90000"/>
              </a:lnSpc>
              <a:spcBef>
                <a:spcPts val="0"/>
              </a:spcBef>
              <a:spcAft>
                <a:spcPts val="0"/>
              </a:spcAft>
              <a:buClr>
                <a:srgbClr val="EDECED"/>
              </a:buClr>
              <a:buSzPts val="2000"/>
              <a:buNone/>
            </a:pPr>
            <a:r>
              <a:rPr lang="ru-RU"/>
              <a:t>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6" name="Shape 166"/>
        <p:cNvGrpSpPr/>
        <p:nvPr/>
      </p:nvGrpSpPr>
      <p:grpSpPr>
        <a:xfrm>
          <a:off x="0" y="0"/>
          <a:ext cx="0" cy="0"/>
          <a:chOff x="0" y="0"/>
          <a:chExt cx="0" cy="0"/>
        </a:xfrm>
      </p:grpSpPr>
      <p:sp>
        <p:nvSpPr>
          <p:cNvPr id="167" name="Google Shape;167;g39f544baa39_0_182"/>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История. Конкатенативный синтез </a:t>
            </a:r>
            <a:endParaRPr/>
          </a:p>
        </p:txBody>
      </p:sp>
      <p:sp>
        <p:nvSpPr>
          <p:cNvPr id="168" name="Google Shape;168;g39f544baa39_0_182"/>
          <p:cNvSpPr txBox="1"/>
          <p:nvPr>
            <p:ph idx="2" type="body"/>
          </p:nvPr>
        </p:nvSpPr>
        <p:spPr>
          <a:xfrm>
            <a:off x="626525" y="2844050"/>
            <a:ext cx="6772500" cy="26337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Clr>
                <a:schemeClr val="dk1"/>
              </a:buClr>
              <a:buSzPts val="1800"/>
              <a:buFont typeface="Arial"/>
              <a:buChar char="❏"/>
            </a:pPr>
            <a:r>
              <a:rPr lang="ru-RU" sz="1800">
                <a:solidFill>
                  <a:schemeClr val="dk1"/>
                </a:solidFill>
                <a:latin typeface="Arial"/>
                <a:ea typeface="Arial"/>
                <a:cs typeface="Arial"/>
                <a:sym typeface="Arial"/>
              </a:rPr>
              <a:t>Идея – конкатенация предварительно записанных звуков (фонемы, дифоны, слоги, слова, …)</a:t>
            </a:r>
            <a:endParaRPr sz="1800">
              <a:solidFill>
                <a:schemeClr val="dk1"/>
              </a:solidFill>
              <a:latin typeface="Arial"/>
              <a:ea typeface="Arial"/>
              <a:cs typeface="Arial"/>
              <a:sym typeface="Arial"/>
            </a:endParaRPr>
          </a:p>
          <a:p>
            <a:pPr indent="-342900" lvl="0" marL="457200" rtl="0" algn="l">
              <a:lnSpc>
                <a:spcPct val="115000"/>
              </a:lnSpc>
              <a:spcBef>
                <a:spcPts val="0"/>
              </a:spcBef>
              <a:spcAft>
                <a:spcPts val="0"/>
              </a:spcAft>
              <a:buClr>
                <a:schemeClr val="dk1"/>
              </a:buClr>
              <a:buSzPts val="1800"/>
              <a:buFont typeface="Arial"/>
              <a:buChar char="❏"/>
            </a:pPr>
            <a:r>
              <a:rPr lang="ru-RU" sz="1800">
                <a:solidFill>
                  <a:schemeClr val="dk1"/>
                </a:solidFill>
                <a:latin typeface="Arial"/>
                <a:ea typeface="Arial"/>
                <a:cs typeface="Arial"/>
                <a:sym typeface="Arial"/>
              </a:rPr>
              <a:t>Конкатенация: </a:t>
            </a:r>
            <a:endParaRPr sz="1800">
              <a:solidFill>
                <a:schemeClr val="dk1"/>
              </a:solidFill>
              <a:latin typeface="Arial"/>
              <a:ea typeface="Arial"/>
              <a:cs typeface="Arial"/>
              <a:sym typeface="Arial"/>
            </a:endParaRPr>
          </a:p>
          <a:p>
            <a:pPr indent="-342900" lvl="0" marL="914400" rtl="0" algn="l">
              <a:lnSpc>
                <a:spcPct val="115000"/>
              </a:lnSpc>
              <a:spcBef>
                <a:spcPts val="0"/>
              </a:spcBef>
              <a:spcAft>
                <a:spcPts val="0"/>
              </a:spcAft>
              <a:buClr>
                <a:schemeClr val="dk1"/>
              </a:buClr>
              <a:buSzPts val="1800"/>
              <a:buFont typeface="Arial"/>
              <a:buChar char="-"/>
            </a:pPr>
            <a:r>
              <a:rPr lang="ru-RU" sz="1800">
                <a:solidFill>
                  <a:schemeClr val="dk1"/>
                </a:solidFill>
                <a:latin typeface="Arial"/>
                <a:ea typeface="Arial"/>
                <a:cs typeface="Arial"/>
                <a:sym typeface="Arial"/>
              </a:rPr>
              <a:t>простое соединение</a:t>
            </a:r>
            <a:endParaRPr sz="1800">
              <a:solidFill>
                <a:schemeClr val="dk1"/>
              </a:solidFill>
              <a:latin typeface="Arial"/>
              <a:ea typeface="Arial"/>
              <a:cs typeface="Arial"/>
              <a:sym typeface="Arial"/>
            </a:endParaRPr>
          </a:p>
          <a:p>
            <a:pPr indent="-342900" lvl="0" marL="914400" rtl="0" algn="l">
              <a:lnSpc>
                <a:spcPct val="115000"/>
              </a:lnSpc>
              <a:spcBef>
                <a:spcPts val="0"/>
              </a:spcBef>
              <a:spcAft>
                <a:spcPts val="0"/>
              </a:spcAft>
              <a:buClr>
                <a:schemeClr val="dk1"/>
              </a:buClr>
              <a:buSzPts val="1800"/>
              <a:buFont typeface="Arial"/>
              <a:buChar char="-"/>
            </a:pPr>
            <a:r>
              <a:rPr lang="ru-RU" sz="1800">
                <a:solidFill>
                  <a:schemeClr val="dk1"/>
                </a:solidFill>
                <a:latin typeface="Arial"/>
                <a:ea typeface="Arial"/>
                <a:cs typeface="Arial"/>
                <a:sym typeface="Arial"/>
              </a:rPr>
              <a:t>OLA (overlap-and-add) – затухание на краях и наложение</a:t>
            </a:r>
            <a:endParaRPr sz="1800">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t/>
            </a:r>
            <a:endParaRPr sz="1800">
              <a:solidFill>
                <a:schemeClr val="dk1"/>
              </a:solidFill>
              <a:latin typeface="Arial"/>
              <a:ea typeface="Arial"/>
              <a:cs typeface="Arial"/>
              <a:sym typeface="Arial"/>
            </a:endParaRPr>
          </a:p>
          <a:p>
            <a:pPr indent="0" lvl="0" marL="457200" rtl="0" algn="l">
              <a:lnSpc>
                <a:spcPct val="105000"/>
              </a:lnSpc>
              <a:spcBef>
                <a:spcPts val="0"/>
              </a:spcBef>
              <a:spcAft>
                <a:spcPts val="0"/>
              </a:spcAft>
              <a:buNone/>
            </a:pPr>
            <a:r>
              <a:t/>
            </a:r>
            <a:endParaRPr sz="1800">
              <a:solidFill>
                <a:schemeClr val="dk1"/>
              </a:solidFill>
              <a:latin typeface="Arial"/>
              <a:ea typeface="Arial"/>
              <a:cs typeface="Arial"/>
              <a:sym typeface="Arial"/>
            </a:endParaRPr>
          </a:p>
        </p:txBody>
      </p:sp>
      <p:sp>
        <p:nvSpPr>
          <p:cNvPr id="169" name="Google Shape;169;g39f544baa39_0_182"/>
          <p:cNvSpPr/>
          <p:nvPr/>
        </p:nvSpPr>
        <p:spPr>
          <a:xfrm>
            <a:off x="569125" y="1641600"/>
            <a:ext cx="9006600" cy="617700"/>
          </a:xfrm>
          <a:prstGeom prst="rightArrow">
            <a:avLst>
              <a:gd fmla="val 50000" name="adj1"/>
              <a:gd fmla="val 50000" name="adj2"/>
            </a:avLst>
          </a:prstGeom>
          <a:gradFill>
            <a:gsLst>
              <a:gs pos="0">
                <a:srgbClr val="DFEAFB"/>
              </a:gs>
              <a:gs pos="100000">
                <a:srgbClr val="6E9CE7"/>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pic>
        <p:nvPicPr>
          <p:cNvPr id="170" name="Google Shape;170;g39f544baa39_0_182"/>
          <p:cNvPicPr preferRelativeResize="0"/>
          <p:nvPr/>
        </p:nvPicPr>
        <p:blipFill>
          <a:blip r:embed="rId3">
            <a:alphaModFix/>
          </a:blip>
          <a:stretch>
            <a:fillRect/>
          </a:stretch>
        </p:blipFill>
        <p:spPr>
          <a:xfrm flipH="1" rot="5400000">
            <a:off x="6106618" y="2199740"/>
            <a:ext cx="432000" cy="258475"/>
          </a:xfrm>
          <a:prstGeom prst="rect">
            <a:avLst/>
          </a:prstGeom>
          <a:noFill/>
          <a:ln>
            <a:noFill/>
          </a:ln>
        </p:spPr>
      </p:pic>
      <p:sp>
        <p:nvSpPr>
          <p:cNvPr id="171" name="Google Shape;171;g39f544baa39_0_182"/>
          <p:cNvSpPr txBox="1"/>
          <p:nvPr>
            <p:ph idx="2" type="body"/>
          </p:nvPr>
        </p:nvSpPr>
        <p:spPr>
          <a:xfrm>
            <a:off x="5978688" y="2498149"/>
            <a:ext cx="910500" cy="345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700"/>
              <a:buNone/>
            </a:pPr>
            <a:r>
              <a:rPr lang="ru-RU">
                <a:solidFill>
                  <a:schemeClr val="dk1"/>
                </a:solidFill>
                <a:latin typeface="Calibri"/>
                <a:ea typeface="Calibri"/>
                <a:cs typeface="Calibri"/>
                <a:sym typeface="Calibri"/>
              </a:rPr>
              <a:t>1970</a:t>
            </a:r>
            <a:endParaRPr/>
          </a:p>
        </p:txBody>
      </p:sp>
      <p:sp>
        <p:nvSpPr>
          <p:cNvPr id="172" name="Google Shape;172;g39f544baa39_0_182"/>
          <p:cNvSpPr/>
          <p:nvPr/>
        </p:nvSpPr>
        <p:spPr>
          <a:xfrm>
            <a:off x="2532600" y="5225425"/>
            <a:ext cx="1565100" cy="7398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a:latin typeface="JetBrains Mono"/>
                <a:ea typeface="JetBrains Mono"/>
                <a:cs typeface="JetBrains Mono"/>
                <a:sym typeface="JetBrains Mono"/>
              </a:rPr>
              <a:t>База звуков</a:t>
            </a:r>
            <a:endParaRPr>
              <a:latin typeface="JetBrains Mono"/>
              <a:ea typeface="JetBrains Mono"/>
              <a:cs typeface="JetBrains Mono"/>
              <a:sym typeface="JetBrains Mono"/>
            </a:endParaRPr>
          </a:p>
        </p:txBody>
      </p:sp>
      <p:sp>
        <p:nvSpPr>
          <p:cNvPr id="173" name="Google Shape;173;g39f544baa39_0_182"/>
          <p:cNvSpPr txBox="1"/>
          <p:nvPr/>
        </p:nvSpPr>
        <p:spPr>
          <a:xfrm>
            <a:off x="1664700" y="4567275"/>
            <a:ext cx="196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00">
                <a:solidFill>
                  <a:schemeClr val="dk1"/>
                </a:solidFill>
                <a:latin typeface="JetBrains Mono"/>
                <a:ea typeface="JetBrains Mono"/>
                <a:cs typeface="JetBrains Mono"/>
                <a:sym typeface="JetBrains Mono"/>
              </a:rPr>
              <a:t>подготовка</a:t>
            </a:r>
            <a:endParaRPr sz="1600">
              <a:solidFill>
                <a:schemeClr val="dk1"/>
              </a:solidFill>
              <a:latin typeface="JetBrains Mono"/>
              <a:ea typeface="JetBrains Mono"/>
              <a:cs typeface="JetBrains Mono"/>
              <a:sym typeface="JetBrains Mono"/>
            </a:endParaRPr>
          </a:p>
        </p:txBody>
      </p:sp>
      <p:sp>
        <p:nvSpPr>
          <p:cNvPr id="174" name="Google Shape;174;g39f544baa39_0_182"/>
          <p:cNvSpPr txBox="1"/>
          <p:nvPr/>
        </p:nvSpPr>
        <p:spPr>
          <a:xfrm>
            <a:off x="5449400" y="5605925"/>
            <a:ext cx="677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lt1"/>
              </a:solidFill>
              <a:latin typeface="JetBrains Mono"/>
              <a:ea typeface="JetBrains Mono"/>
              <a:cs typeface="JetBrains Mono"/>
              <a:sym typeface="JetBrains Mono"/>
            </a:endParaRPr>
          </a:p>
        </p:txBody>
      </p:sp>
      <p:sp>
        <p:nvSpPr>
          <p:cNvPr id="175" name="Google Shape;175;g39f544baa39_0_182"/>
          <p:cNvSpPr txBox="1"/>
          <p:nvPr/>
        </p:nvSpPr>
        <p:spPr>
          <a:xfrm>
            <a:off x="788875" y="5164825"/>
            <a:ext cx="19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solidFill>
                  <a:schemeClr val="dk1"/>
                </a:solidFill>
                <a:latin typeface="JetBrains Mono"/>
                <a:ea typeface="JetBrains Mono"/>
                <a:cs typeface="JetBrains Mono"/>
                <a:sym typeface="JetBrains Mono"/>
              </a:rPr>
              <a:t>Аудио</a:t>
            </a:r>
            <a:endParaRPr>
              <a:solidFill>
                <a:schemeClr val="dk1"/>
              </a:solidFill>
              <a:latin typeface="JetBrains Mono"/>
              <a:ea typeface="JetBrains Mono"/>
              <a:cs typeface="JetBrains Mono"/>
              <a:sym typeface="JetBrains Mono"/>
            </a:endParaRPr>
          </a:p>
        </p:txBody>
      </p:sp>
      <p:sp>
        <p:nvSpPr>
          <p:cNvPr id="176" name="Google Shape;176;g39f544baa39_0_182"/>
          <p:cNvSpPr txBox="1"/>
          <p:nvPr/>
        </p:nvSpPr>
        <p:spPr>
          <a:xfrm>
            <a:off x="774647" y="5565025"/>
            <a:ext cx="19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solidFill>
                  <a:schemeClr val="dk1"/>
                </a:solidFill>
                <a:latin typeface="JetBrains Mono"/>
                <a:ea typeface="JetBrains Mono"/>
                <a:cs typeface="JetBrains Mono"/>
                <a:sym typeface="JetBrains Mono"/>
              </a:rPr>
              <a:t>Текст-&gt;фонемы</a:t>
            </a:r>
            <a:endParaRPr>
              <a:solidFill>
                <a:schemeClr val="dk1"/>
              </a:solidFill>
              <a:latin typeface="JetBrains Mono"/>
              <a:ea typeface="JetBrains Mono"/>
              <a:cs typeface="JetBrains Mono"/>
              <a:sym typeface="JetBrains Mono"/>
            </a:endParaRPr>
          </a:p>
        </p:txBody>
      </p:sp>
      <p:cxnSp>
        <p:nvCxnSpPr>
          <p:cNvPr id="177" name="Google Shape;177;g39f544baa39_0_182"/>
          <p:cNvCxnSpPr/>
          <p:nvPr/>
        </p:nvCxnSpPr>
        <p:spPr>
          <a:xfrm>
            <a:off x="1508275" y="5378125"/>
            <a:ext cx="996000" cy="300"/>
          </a:xfrm>
          <a:prstGeom prst="straightConnector1">
            <a:avLst/>
          </a:prstGeom>
          <a:noFill/>
          <a:ln cap="flat" cmpd="sng" w="9525">
            <a:solidFill>
              <a:schemeClr val="dk2"/>
            </a:solidFill>
            <a:prstDash val="solid"/>
            <a:round/>
            <a:headEnd len="med" w="med" type="none"/>
            <a:tailEnd len="med" w="med" type="triangle"/>
          </a:ln>
        </p:spPr>
      </p:cxnSp>
      <p:cxnSp>
        <p:nvCxnSpPr>
          <p:cNvPr id="178" name="Google Shape;178;g39f544baa39_0_182"/>
          <p:cNvCxnSpPr/>
          <p:nvPr/>
        </p:nvCxnSpPr>
        <p:spPr>
          <a:xfrm>
            <a:off x="2319199" y="5776659"/>
            <a:ext cx="199500" cy="0"/>
          </a:xfrm>
          <a:prstGeom prst="straightConnector1">
            <a:avLst/>
          </a:prstGeom>
          <a:noFill/>
          <a:ln cap="flat" cmpd="sng" w="9525">
            <a:solidFill>
              <a:schemeClr val="dk2"/>
            </a:solidFill>
            <a:prstDash val="solid"/>
            <a:round/>
            <a:headEnd len="med" w="med" type="none"/>
            <a:tailEnd len="med" w="med" type="triangle"/>
          </a:ln>
        </p:spPr>
      </p:cxnSp>
      <p:sp>
        <p:nvSpPr>
          <p:cNvPr id="179" name="Google Shape;179;g39f544baa39_0_182"/>
          <p:cNvSpPr txBox="1"/>
          <p:nvPr/>
        </p:nvSpPr>
        <p:spPr>
          <a:xfrm>
            <a:off x="4315250" y="4567275"/>
            <a:ext cx="1963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sz="1600">
                <a:solidFill>
                  <a:schemeClr val="dk1"/>
                </a:solidFill>
                <a:latin typeface="JetBrains Mono"/>
                <a:ea typeface="JetBrains Mono"/>
                <a:cs typeface="JetBrains Mono"/>
                <a:sym typeface="JetBrains Mono"/>
              </a:rPr>
              <a:t>генерация</a:t>
            </a:r>
            <a:endParaRPr sz="1600">
              <a:solidFill>
                <a:schemeClr val="dk1"/>
              </a:solidFill>
              <a:latin typeface="JetBrains Mono"/>
              <a:ea typeface="JetBrains Mono"/>
              <a:cs typeface="JetBrains Mono"/>
              <a:sym typeface="JetBrains Mono"/>
            </a:endParaRPr>
          </a:p>
        </p:txBody>
      </p:sp>
      <p:sp>
        <p:nvSpPr>
          <p:cNvPr id="180" name="Google Shape;180;g39f544baa39_0_182"/>
          <p:cNvSpPr txBox="1"/>
          <p:nvPr/>
        </p:nvSpPr>
        <p:spPr>
          <a:xfrm>
            <a:off x="4384497" y="5102050"/>
            <a:ext cx="196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RU">
                <a:solidFill>
                  <a:schemeClr val="dk1"/>
                </a:solidFill>
                <a:latin typeface="JetBrains Mono"/>
                <a:ea typeface="JetBrains Mono"/>
                <a:cs typeface="JetBrains Mono"/>
                <a:sym typeface="JetBrains Mono"/>
              </a:rPr>
              <a:t>Текст-&gt;фонемы</a:t>
            </a:r>
            <a:endParaRPr>
              <a:solidFill>
                <a:schemeClr val="dk1"/>
              </a:solidFill>
              <a:latin typeface="JetBrains Mono"/>
              <a:ea typeface="JetBrains Mono"/>
              <a:cs typeface="JetBrains Mono"/>
              <a:sym typeface="JetBrains Mono"/>
            </a:endParaRPr>
          </a:p>
        </p:txBody>
      </p:sp>
      <p:pic>
        <p:nvPicPr>
          <p:cNvPr id="181" name="Google Shape;181;g39f544baa39_0_182"/>
          <p:cNvPicPr preferRelativeResize="0"/>
          <p:nvPr/>
        </p:nvPicPr>
        <p:blipFill>
          <a:blip r:embed="rId4">
            <a:alphaModFix/>
          </a:blip>
          <a:stretch>
            <a:fillRect/>
          </a:stretch>
        </p:blipFill>
        <p:spPr>
          <a:xfrm>
            <a:off x="9457288" y="2314850"/>
            <a:ext cx="2651310" cy="2910575"/>
          </a:xfrm>
          <a:prstGeom prst="rect">
            <a:avLst/>
          </a:prstGeom>
          <a:noFill/>
          <a:ln>
            <a:noFill/>
          </a:ln>
        </p:spPr>
      </p:pic>
      <p:pic>
        <p:nvPicPr>
          <p:cNvPr id="182" name="Google Shape;182;g39f544baa39_0_182"/>
          <p:cNvPicPr preferRelativeResize="0"/>
          <p:nvPr/>
        </p:nvPicPr>
        <p:blipFill>
          <a:blip r:embed="rId5">
            <a:alphaModFix/>
          </a:blip>
          <a:stretch>
            <a:fillRect/>
          </a:stretch>
        </p:blipFill>
        <p:spPr>
          <a:xfrm>
            <a:off x="7437295" y="2286394"/>
            <a:ext cx="2442856" cy="3041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39f544baa39_0_201"/>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История. Конкатенативный синтез </a:t>
            </a:r>
            <a:endParaRPr/>
          </a:p>
        </p:txBody>
      </p:sp>
      <p:sp>
        <p:nvSpPr>
          <p:cNvPr id="188" name="Google Shape;188;g39f544baa39_0_201"/>
          <p:cNvSpPr txBox="1"/>
          <p:nvPr>
            <p:ph idx="2" type="body"/>
          </p:nvPr>
        </p:nvSpPr>
        <p:spPr>
          <a:xfrm>
            <a:off x="441558" y="2926390"/>
            <a:ext cx="7426500" cy="3508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ru-RU">
                <a:solidFill>
                  <a:schemeClr val="dk1"/>
                </a:solidFill>
                <a:latin typeface="Arial"/>
                <a:ea typeface="Arial"/>
                <a:cs typeface="Arial"/>
                <a:sym typeface="Arial"/>
              </a:rPr>
              <a:t>Unit selection</a:t>
            </a:r>
            <a:endParaRPr b="1">
              <a:solidFill>
                <a:schemeClr val="dk1"/>
              </a:solidFill>
              <a:latin typeface="Arial"/>
              <a:ea typeface="Arial"/>
              <a:cs typeface="Arial"/>
              <a:sym typeface="Arial"/>
            </a:endParaRPr>
          </a:p>
          <a:p>
            <a:pPr indent="-342900" lvl="0" marL="457200" rtl="0" algn="l">
              <a:lnSpc>
                <a:spcPct val="115000"/>
              </a:lnSpc>
              <a:spcBef>
                <a:spcPts val="0"/>
              </a:spcBef>
              <a:spcAft>
                <a:spcPts val="0"/>
              </a:spcAft>
              <a:buClr>
                <a:schemeClr val="dk1"/>
              </a:buClr>
              <a:buSzPts val="1800"/>
              <a:buFont typeface="Arial"/>
              <a:buChar char="❏"/>
            </a:pPr>
            <a:r>
              <a:rPr lang="ru-RU" sz="1800">
                <a:solidFill>
                  <a:schemeClr val="dk1"/>
                </a:solidFill>
                <a:latin typeface="Arial"/>
                <a:ea typeface="Arial"/>
                <a:cs typeface="Arial"/>
                <a:sym typeface="Arial"/>
              </a:rPr>
              <a:t>Несколько записей на один и тот же юнит. Более подробные описания</a:t>
            </a:r>
            <a:endParaRPr sz="18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18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18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1800">
              <a:solidFill>
                <a:schemeClr val="dk1"/>
              </a:solidFill>
              <a:latin typeface="Arial"/>
              <a:ea typeface="Arial"/>
              <a:cs typeface="Arial"/>
              <a:sym typeface="Arial"/>
            </a:endParaRPr>
          </a:p>
          <a:p>
            <a:pPr indent="-342900" lvl="0" marL="457200" rtl="0" algn="l">
              <a:lnSpc>
                <a:spcPct val="115000"/>
              </a:lnSpc>
              <a:spcBef>
                <a:spcPts val="0"/>
              </a:spcBef>
              <a:spcAft>
                <a:spcPts val="0"/>
              </a:spcAft>
              <a:buClr>
                <a:schemeClr val="dk1"/>
              </a:buClr>
              <a:buSzPts val="1800"/>
              <a:buFont typeface="Arial"/>
              <a:buChar char="❏"/>
            </a:pPr>
            <a:r>
              <a:rPr lang="ru-RU" sz="1800">
                <a:solidFill>
                  <a:schemeClr val="dk1"/>
                </a:solidFill>
                <a:latin typeface="Arial"/>
                <a:ea typeface="Arial"/>
                <a:cs typeface="Arial"/>
                <a:sym typeface="Arial"/>
              </a:rPr>
              <a:t>Конкатенация: TD-PSOLA (time domain pitch synchronous OLA)</a:t>
            </a:r>
            <a:endParaRPr sz="1800">
              <a:solidFill>
                <a:schemeClr val="dk1"/>
              </a:solidFill>
              <a:latin typeface="Arial"/>
              <a:ea typeface="Arial"/>
              <a:cs typeface="Arial"/>
              <a:sym typeface="Arial"/>
            </a:endParaRPr>
          </a:p>
          <a:p>
            <a:pPr indent="-342900" lvl="0" marL="457200" rtl="0" algn="l">
              <a:lnSpc>
                <a:spcPct val="115000"/>
              </a:lnSpc>
              <a:spcBef>
                <a:spcPts val="0"/>
              </a:spcBef>
              <a:spcAft>
                <a:spcPts val="0"/>
              </a:spcAft>
              <a:buClr>
                <a:schemeClr val="dk1"/>
              </a:buClr>
              <a:buSzPts val="1800"/>
              <a:buChar char="❏"/>
            </a:pPr>
            <a:r>
              <a:rPr lang="ru-RU" sz="1800">
                <a:solidFill>
                  <a:schemeClr val="dk1"/>
                </a:solidFill>
                <a:latin typeface="Arial"/>
                <a:ea typeface="Arial"/>
                <a:cs typeface="Arial"/>
                <a:sym typeface="Arial"/>
              </a:rPr>
              <a:t>Выбор из базы с помощью алгоритма Витерби + beam search</a:t>
            </a:r>
            <a:endParaRPr sz="1800">
              <a:solidFill>
                <a:schemeClr val="dk1"/>
              </a:solidFill>
              <a:latin typeface="Arial"/>
              <a:ea typeface="Arial"/>
              <a:cs typeface="Arial"/>
              <a:sym typeface="Arial"/>
            </a:endParaRPr>
          </a:p>
          <a:p>
            <a:pPr indent="-342900" lvl="0" marL="457200" rtl="0" algn="l">
              <a:lnSpc>
                <a:spcPct val="115000"/>
              </a:lnSpc>
              <a:spcBef>
                <a:spcPts val="0"/>
              </a:spcBef>
              <a:spcAft>
                <a:spcPts val="0"/>
              </a:spcAft>
              <a:buClr>
                <a:schemeClr val="dk1"/>
              </a:buClr>
              <a:buSzPts val="1800"/>
              <a:buFont typeface="Arial"/>
              <a:buChar char="❏"/>
            </a:pPr>
            <a:r>
              <a:rPr lang="ru-RU" sz="1800">
                <a:solidFill>
                  <a:schemeClr val="dk1"/>
                </a:solidFill>
                <a:latin typeface="Arial"/>
                <a:ea typeface="Arial"/>
                <a:cs typeface="Arial"/>
                <a:sym typeface="Arial"/>
              </a:rPr>
              <a:t>Использовался как первое решение для голосовых помощников Siri, Алиса</a:t>
            </a:r>
            <a:endParaRPr sz="18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1800">
              <a:solidFill>
                <a:schemeClr val="dk1"/>
              </a:solidFill>
              <a:latin typeface="Arial"/>
              <a:ea typeface="Arial"/>
              <a:cs typeface="Arial"/>
              <a:sym typeface="Arial"/>
            </a:endParaRPr>
          </a:p>
          <a:p>
            <a:pPr indent="0" lvl="0" marL="0" rtl="0" algn="l">
              <a:lnSpc>
                <a:spcPct val="115000"/>
              </a:lnSpc>
              <a:spcBef>
                <a:spcPts val="0"/>
              </a:spcBef>
              <a:spcAft>
                <a:spcPts val="0"/>
              </a:spcAft>
              <a:buNone/>
            </a:pPr>
            <a:r>
              <a:t/>
            </a:r>
            <a:endParaRPr sz="1800">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t/>
            </a:r>
            <a:endParaRPr sz="1800">
              <a:solidFill>
                <a:schemeClr val="dk1"/>
              </a:solidFill>
              <a:latin typeface="Arial"/>
              <a:ea typeface="Arial"/>
              <a:cs typeface="Arial"/>
              <a:sym typeface="Arial"/>
            </a:endParaRPr>
          </a:p>
          <a:p>
            <a:pPr indent="0" lvl="0" marL="457200" rtl="0" algn="l">
              <a:lnSpc>
                <a:spcPct val="105000"/>
              </a:lnSpc>
              <a:spcBef>
                <a:spcPts val="0"/>
              </a:spcBef>
              <a:spcAft>
                <a:spcPts val="0"/>
              </a:spcAft>
              <a:buNone/>
            </a:pPr>
            <a:r>
              <a:t/>
            </a:r>
            <a:endParaRPr sz="1800">
              <a:solidFill>
                <a:schemeClr val="dk1"/>
              </a:solidFill>
              <a:latin typeface="Arial"/>
              <a:ea typeface="Arial"/>
              <a:cs typeface="Arial"/>
              <a:sym typeface="Arial"/>
            </a:endParaRPr>
          </a:p>
        </p:txBody>
      </p:sp>
      <p:sp>
        <p:nvSpPr>
          <p:cNvPr id="189" name="Google Shape;189;g39f544baa39_0_201"/>
          <p:cNvSpPr/>
          <p:nvPr/>
        </p:nvSpPr>
        <p:spPr>
          <a:xfrm>
            <a:off x="569125" y="1641600"/>
            <a:ext cx="9006600" cy="617700"/>
          </a:xfrm>
          <a:prstGeom prst="rightArrow">
            <a:avLst>
              <a:gd fmla="val 50000" name="adj1"/>
              <a:gd fmla="val 50000" name="adj2"/>
            </a:avLst>
          </a:prstGeom>
          <a:gradFill>
            <a:gsLst>
              <a:gs pos="0">
                <a:srgbClr val="DFEAFB"/>
              </a:gs>
              <a:gs pos="100000">
                <a:srgbClr val="6E9CE7"/>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pic>
        <p:nvPicPr>
          <p:cNvPr id="190" name="Google Shape;190;g39f544baa39_0_201"/>
          <p:cNvPicPr preferRelativeResize="0"/>
          <p:nvPr/>
        </p:nvPicPr>
        <p:blipFill>
          <a:blip r:embed="rId3">
            <a:alphaModFix/>
          </a:blip>
          <a:stretch>
            <a:fillRect/>
          </a:stretch>
        </p:blipFill>
        <p:spPr>
          <a:xfrm flipH="1" rot="5400000">
            <a:off x="6106618" y="2199740"/>
            <a:ext cx="432000" cy="258475"/>
          </a:xfrm>
          <a:prstGeom prst="rect">
            <a:avLst/>
          </a:prstGeom>
          <a:noFill/>
          <a:ln>
            <a:noFill/>
          </a:ln>
        </p:spPr>
      </p:pic>
      <p:sp>
        <p:nvSpPr>
          <p:cNvPr id="191" name="Google Shape;191;g39f544baa39_0_201"/>
          <p:cNvSpPr txBox="1"/>
          <p:nvPr>
            <p:ph idx="2" type="body"/>
          </p:nvPr>
        </p:nvSpPr>
        <p:spPr>
          <a:xfrm>
            <a:off x="5978688" y="2498149"/>
            <a:ext cx="910500" cy="345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700"/>
              <a:buNone/>
            </a:pPr>
            <a:r>
              <a:rPr lang="ru-RU">
                <a:solidFill>
                  <a:schemeClr val="dk1"/>
                </a:solidFill>
                <a:latin typeface="Calibri"/>
                <a:ea typeface="Calibri"/>
                <a:cs typeface="Calibri"/>
                <a:sym typeface="Calibri"/>
              </a:rPr>
              <a:t>1970</a:t>
            </a:r>
            <a:endParaRPr/>
          </a:p>
        </p:txBody>
      </p:sp>
      <p:sp>
        <p:nvSpPr>
          <p:cNvPr id="192" name="Google Shape;192;g39f544baa39_0_201"/>
          <p:cNvSpPr txBox="1"/>
          <p:nvPr/>
        </p:nvSpPr>
        <p:spPr>
          <a:xfrm>
            <a:off x="5449400" y="5605925"/>
            <a:ext cx="677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lt1"/>
              </a:solidFill>
              <a:latin typeface="JetBrains Mono"/>
              <a:ea typeface="JetBrains Mono"/>
              <a:cs typeface="JetBrains Mono"/>
              <a:sym typeface="JetBrains Mono"/>
            </a:endParaRPr>
          </a:p>
        </p:txBody>
      </p:sp>
      <p:pic>
        <p:nvPicPr>
          <p:cNvPr id="193" name="Google Shape;193;g39f544baa39_0_201"/>
          <p:cNvPicPr preferRelativeResize="0"/>
          <p:nvPr/>
        </p:nvPicPr>
        <p:blipFill rotWithShape="1">
          <a:blip r:embed="rId4">
            <a:alphaModFix/>
          </a:blip>
          <a:srcRect b="0" l="0" r="0" t="0"/>
          <a:stretch/>
        </p:blipFill>
        <p:spPr>
          <a:xfrm>
            <a:off x="1141253" y="3956019"/>
            <a:ext cx="6210747" cy="822523"/>
          </a:xfrm>
          <a:prstGeom prst="rect">
            <a:avLst/>
          </a:prstGeom>
          <a:noFill/>
          <a:ln>
            <a:noFill/>
          </a:ln>
        </p:spPr>
      </p:pic>
      <p:pic>
        <p:nvPicPr>
          <p:cNvPr descr="Statistical Parametric Speech Synthesis - ppt download" id="194" name="Google Shape;194;g39f544baa39_0_201"/>
          <p:cNvPicPr preferRelativeResize="0"/>
          <p:nvPr/>
        </p:nvPicPr>
        <p:blipFill rotWithShape="1">
          <a:blip r:embed="rId5">
            <a:alphaModFix/>
          </a:blip>
          <a:srcRect b="0" l="0" r="0" t="0"/>
          <a:stretch/>
        </p:blipFill>
        <p:spPr>
          <a:xfrm>
            <a:off x="7670991" y="2713378"/>
            <a:ext cx="4677514" cy="3508138"/>
          </a:xfrm>
          <a:prstGeom prst="rect">
            <a:avLst/>
          </a:prstGeom>
          <a:noFill/>
          <a:ln>
            <a:noFill/>
          </a:ln>
        </p:spPr>
      </p:pic>
      <p:sp>
        <p:nvSpPr>
          <p:cNvPr id="195" name="Google Shape;195;g39f544baa39_0_201"/>
          <p:cNvSpPr/>
          <p:nvPr/>
        </p:nvSpPr>
        <p:spPr>
          <a:xfrm>
            <a:off x="6573425" y="2290750"/>
            <a:ext cx="1849800" cy="207300"/>
          </a:xfrm>
          <a:prstGeom prst="rightArrow">
            <a:avLst>
              <a:gd fmla="val 50000" name="adj1"/>
              <a:gd fmla="val 50000"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g39f544baa39_0_215"/>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История. Параметрический синтез</a:t>
            </a:r>
            <a:endParaRPr/>
          </a:p>
        </p:txBody>
      </p:sp>
      <p:sp>
        <p:nvSpPr>
          <p:cNvPr id="201" name="Google Shape;201;g39f544baa39_0_215"/>
          <p:cNvSpPr txBox="1"/>
          <p:nvPr>
            <p:ph idx="2" type="body"/>
          </p:nvPr>
        </p:nvSpPr>
        <p:spPr>
          <a:xfrm>
            <a:off x="441550" y="2755660"/>
            <a:ext cx="11595600" cy="16266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1000"/>
              </a:spcBef>
              <a:spcAft>
                <a:spcPts val="0"/>
              </a:spcAft>
              <a:buSzPts val="2000"/>
              <a:buFont typeface="Arial"/>
              <a:buChar char="❏"/>
            </a:pPr>
            <a:r>
              <a:rPr lang="ru-RU">
                <a:latin typeface="Arial"/>
                <a:ea typeface="Arial"/>
                <a:cs typeface="Arial"/>
                <a:sym typeface="Arial"/>
              </a:rPr>
              <a:t>Аудио – набор характеристик-параметров (e.g. spectral envelope, F0, periodicity characteristics)</a:t>
            </a:r>
            <a:endParaRPr>
              <a:latin typeface="Arial"/>
              <a:ea typeface="Arial"/>
              <a:cs typeface="Arial"/>
              <a:sym typeface="Arial"/>
            </a:endParaRPr>
          </a:p>
          <a:p>
            <a:pPr indent="-355600" lvl="0" marL="457200" rtl="0" algn="l">
              <a:lnSpc>
                <a:spcPct val="115000"/>
              </a:lnSpc>
              <a:spcBef>
                <a:spcPts val="0"/>
              </a:spcBef>
              <a:spcAft>
                <a:spcPts val="0"/>
              </a:spcAft>
              <a:buSzPts val="2000"/>
              <a:buFont typeface="Arial"/>
              <a:buChar char="❏"/>
            </a:pPr>
            <a:r>
              <a:rPr lang="ru-RU">
                <a:latin typeface="Arial"/>
                <a:ea typeface="Arial"/>
                <a:cs typeface="Arial"/>
                <a:sym typeface="Arial"/>
              </a:rPr>
              <a:t>Два блока:</a:t>
            </a:r>
            <a:endParaRPr>
              <a:latin typeface="Arial"/>
              <a:ea typeface="Arial"/>
              <a:cs typeface="Arial"/>
              <a:sym typeface="Arial"/>
            </a:endParaRPr>
          </a:p>
          <a:p>
            <a:pPr indent="0" lvl="0" marL="457200" rtl="0" algn="l">
              <a:lnSpc>
                <a:spcPct val="100000"/>
              </a:lnSpc>
              <a:spcBef>
                <a:spcPts val="1000"/>
              </a:spcBef>
              <a:spcAft>
                <a:spcPts val="0"/>
              </a:spcAft>
              <a:buNone/>
            </a:pPr>
            <a:r>
              <a:rPr lang="ru-RU">
                <a:latin typeface="Arial"/>
                <a:ea typeface="Arial"/>
                <a:cs typeface="Arial"/>
                <a:sym typeface="Arial"/>
              </a:rPr>
              <a:t>1) Статистическая параметрическая модель: по тексту предсказывает параметры</a:t>
            </a:r>
            <a:endParaRPr>
              <a:latin typeface="Arial"/>
              <a:ea typeface="Arial"/>
              <a:cs typeface="Arial"/>
              <a:sym typeface="Arial"/>
            </a:endParaRPr>
          </a:p>
          <a:p>
            <a:pPr indent="0" lvl="0" marL="457200" rtl="0" algn="l">
              <a:lnSpc>
                <a:spcPct val="100000"/>
              </a:lnSpc>
              <a:spcBef>
                <a:spcPts val="1000"/>
              </a:spcBef>
              <a:spcAft>
                <a:spcPts val="0"/>
              </a:spcAft>
              <a:buNone/>
            </a:pPr>
            <a:r>
              <a:rPr lang="ru-RU">
                <a:latin typeface="Arial"/>
                <a:ea typeface="Arial"/>
                <a:cs typeface="Arial"/>
                <a:sym typeface="Arial"/>
              </a:rPr>
              <a:t>     H</a:t>
            </a:r>
            <a:r>
              <a:rPr lang="ru-RU">
                <a:latin typeface="Arial"/>
                <a:ea typeface="Arial"/>
                <a:cs typeface="Arial"/>
                <a:sym typeface="Arial"/>
              </a:rPr>
              <a:t>idden-Markov model Gaussian mixture model (HMM-GMM)</a:t>
            </a:r>
            <a:endParaRPr>
              <a:latin typeface="Arial"/>
              <a:ea typeface="Arial"/>
              <a:cs typeface="Arial"/>
              <a:sym typeface="Arial"/>
            </a:endParaRPr>
          </a:p>
          <a:p>
            <a:pPr indent="0" lvl="0" marL="457200" rtl="0" algn="l">
              <a:lnSpc>
                <a:spcPct val="150000"/>
              </a:lnSpc>
              <a:spcBef>
                <a:spcPts val="1000"/>
              </a:spcBef>
              <a:spcAft>
                <a:spcPts val="0"/>
              </a:spcAft>
              <a:buNone/>
            </a:pPr>
            <a:r>
              <a:rPr lang="ru-RU">
                <a:latin typeface="Arial"/>
                <a:ea typeface="Arial"/>
                <a:cs typeface="Arial"/>
                <a:sym typeface="Arial"/>
              </a:rPr>
              <a:t>2) Вокодер: по параметрам предсказывает звуковую волну (e.g STRAIGHT)</a:t>
            </a:r>
            <a:endParaRPr>
              <a:latin typeface="Arial"/>
              <a:ea typeface="Arial"/>
              <a:cs typeface="Arial"/>
              <a:sym typeface="Arial"/>
            </a:endParaRPr>
          </a:p>
          <a:p>
            <a:pPr indent="-355600" lvl="0" marL="457200" rtl="0" algn="l">
              <a:lnSpc>
                <a:spcPct val="150000"/>
              </a:lnSpc>
              <a:spcBef>
                <a:spcPts val="0"/>
              </a:spcBef>
              <a:spcAft>
                <a:spcPts val="0"/>
              </a:spcAft>
              <a:buSzPts val="2000"/>
              <a:buChar char="❏"/>
            </a:pPr>
            <a:r>
              <a:rPr lang="ru-RU">
                <a:solidFill>
                  <a:schemeClr val="dk1"/>
                </a:solidFill>
                <a:latin typeface="Arial"/>
                <a:ea typeface="Arial"/>
                <a:cs typeface="Arial"/>
                <a:sym typeface="Arial"/>
              </a:rPr>
              <a:t>Использовался в Amazon Alexa, Google Assistant</a:t>
            </a:r>
            <a:endParaRPr>
              <a:latin typeface="Arial"/>
              <a:ea typeface="Arial"/>
              <a:cs typeface="Arial"/>
              <a:sym typeface="Arial"/>
            </a:endParaRPr>
          </a:p>
          <a:p>
            <a:pPr indent="0" lvl="0" marL="0" rtl="0" algn="l">
              <a:spcBef>
                <a:spcPts val="1000"/>
              </a:spcBef>
              <a:spcAft>
                <a:spcPts val="0"/>
              </a:spcAft>
              <a:buNone/>
            </a:pPr>
            <a:r>
              <a:t/>
            </a:r>
            <a:endParaRPr>
              <a:latin typeface="Arial"/>
              <a:ea typeface="Arial"/>
              <a:cs typeface="Arial"/>
              <a:sym typeface="Arial"/>
            </a:endParaRPr>
          </a:p>
        </p:txBody>
      </p:sp>
      <p:sp>
        <p:nvSpPr>
          <p:cNvPr id="202" name="Google Shape;202;g39f544baa39_0_215"/>
          <p:cNvSpPr/>
          <p:nvPr/>
        </p:nvSpPr>
        <p:spPr>
          <a:xfrm>
            <a:off x="569125" y="1641600"/>
            <a:ext cx="9006600" cy="617700"/>
          </a:xfrm>
          <a:prstGeom prst="rightArrow">
            <a:avLst>
              <a:gd fmla="val 50000" name="adj1"/>
              <a:gd fmla="val 50000" name="adj2"/>
            </a:avLst>
          </a:prstGeom>
          <a:gradFill>
            <a:gsLst>
              <a:gs pos="0">
                <a:srgbClr val="DFEAFB"/>
              </a:gs>
              <a:gs pos="100000">
                <a:srgbClr val="6E9CE7"/>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pic>
        <p:nvPicPr>
          <p:cNvPr id="203" name="Google Shape;203;g39f544baa39_0_215"/>
          <p:cNvPicPr preferRelativeResize="0"/>
          <p:nvPr/>
        </p:nvPicPr>
        <p:blipFill>
          <a:blip r:embed="rId3">
            <a:alphaModFix/>
          </a:blip>
          <a:stretch>
            <a:fillRect/>
          </a:stretch>
        </p:blipFill>
        <p:spPr>
          <a:xfrm flipH="1" rot="5400000">
            <a:off x="7159506" y="2199740"/>
            <a:ext cx="432000" cy="258475"/>
          </a:xfrm>
          <a:prstGeom prst="rect">
            <a:avLst/>
          </a:prstGeom>
          <a:noFill/>
          <a:ln>
            <a:noFill/>
          </a:ln>
        </p:spPr>
      </p:pic>
      <p:sp>
        <p:nvSpPr>
          <p:cNvPr id="204" name="Google Shape;204;g39f544baa39_0_215"/>
          <p:cNvSpPr txBox="1"/>
          <p:nvPr>
            <p:ph idx="2" type="body"/>
          </p:nvPr>
        </p:nvSpPr>
        <p:spPr>
          <a:xfrm>
            <a:off x="7031575" y="2498149"/>
            <a:ext cx="910500" cy="345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700"/>
              <a:buNone/>
            </a:pPr>
            <a:r>
              <a:rPr lang="ru-RU">
                <a:solidFill>
                  <a:schemeClr val="dk1"/>
                </a:solidFill>
                <a:latin typeface="Calibri"/>
                <a:ea typeface="Calibri"/>
                <a:cs typeface="Calibri"/>
                <a:sym typeface="Calibri"/>
              </a:rPr>
              <a:t>1986</a:t>
            </a:r>
            <a:endParaRPr/>
          </a:p>
        </p:txBody>
      </p:sp>
      <p:sp>
        <p:nvSpPr>
          <p:cNvPr id="205" name="Google Shape;205;g39f544baa39_0_215"/>
          <p:cNvSpPr/>
          <p:nvPr/>
        </p:nvSpPr>
        <p:spPr>
          <a:xfrm>
            <a:off x="7626313" y="2290750"/>
            <a:ext cx="1080000" cy="207300"/>
          </a:xfrm>
          <a:prstGeom prst="rightArrow">
            <a:avLst>
              <a:gd fmla="val 50000" name="adj1"/>
              <a:gd fmla="val 50000"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pic>
        <p:nvPicPr>
          <p:cNvPr id="206" name="Google Shape;206;g39f544baa39_0_215"/>
          <p:cNvPicPr preferRelativeResize="0"/>
          <p:nvPr/>
        </p:nvPicPr>
        <p:blipFill rotWithShape="1">
          <a:blip r:embed="rId4">
            <a:alphaModFix/>
          </a:blip>
          <a:srcRect b="0" l="0" r="0" t="0"/>
          <a:stretch/>
        </p:blipFill>
        <p:spPr>
          <a:xfrm>
            <a:off x="2649477" y="5601704"/>
            <a:ext cx="7703452" cy="1237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39f544baa39_0_230"/>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История. Нейросетевой подход</a:t>
            </a:r>
            <a:endParaRPr/>
          </a:p>
        </p:txBody>
      </p:sp>
      <p:sp>
        <p:nvSpPr>
          <p:cNvPr id="212" name="Google Shape;212;g39f544baa39_0_230"/>
          <p:cNvSpPr txBox="1"/>
          <p:nvPr>
            <p:ph idx="2" type="body"/>
          </p:nvPr>
        </p:nvSpPr>
        <p:spPr>
          <a:xfrm>
            <a:off x="441550" y="3239419"/>
            <a:ext cx="11595600" cy="1626600"/>
          </a:xfrm>
          <a:prstGeom prst="rect">
            <a:avLst/>
          </a:prstGeom>
          <a:noFill/>
          <a:ln>
            <a:noFill/>
          </a:ln>
        </p:spPr>
        <p:txBody>
          <a:bodyPr anchorCtr="0" anchor="t" bIns="45700" lIns="91425" spcFirstLastPara="1" rIns="91425" wrap="square" tIns="45700">
            <a:noAutofit/>
          </a:bodyPr>
          <a:lstStyle/>
          <a:p>
            <a:pPr indent="-355600" lvl="0" marL="457200" rtl="0" algn="l">
              <a:lnSpc>
                <a:spcPct val="150000"/>
              </a:lnSpc>
              <a:spcBef>
                <a:spcPts val="1000"/>
              </a:spcBef>
              <a:spcAft>
                <a:spcPts val="0"/>
              </a:spcAft>
              <a:buSzPts val="2000"/>
              <a:buFont typeface="Arial"/>
              <a:buChar char="❏"/>
            </a:pPr>
            <a:r>
              <a:rPr lang="ru-RU">
                <a:latin typeface="Arial"/>
                <a:ea typeface="Arial"/>
                <a:cs typeface="Arial"/>
                <a:sym typeface="Arial"/>
              </a:rPr>
              <a:t>Акустическая модель и вокодер – нейронные сети</a:t>
            </a:r>
            <a:endParaRPr>
              <a:latin typeface="Arial"/>
              <a:ea typeface="Arial"/>
              <a:cs typeface="Arial"/>
              <a:sym typeface="Arial"/>
            </a:endParaRPr>
          </a:p>
          <a:p>
            <a:pPr indent="-355600" lvl="0" marL="457200" rtl="0" algn="l">
              <a:lnSpc>
                <a:spcPct val="150000"/>
              </a:lnSpc>
              <a:spcBef>
                <a:spcPts val="0"/>
              </a:spcBef>
              <a:spcAft>
                <a:spcPts val="0"/>
              </a:spcAft>
              <a:buSzPts val="2000"/>
              <a:buFont typeface="Arial"/>
              <a:buChar char="❏"/>
            </a:pPr>
            <a:r>
              <a:rPr lang="ru-RU">
                <a:latin typeface="Arial"/>
                <a:ea typeface="Arial"/>
                <a:cs typeface="Arial"/>
                <a:sym typeface="Arial"/>
              </a:rPr>
              <a:t>Все промежуточные параметры заменяются на мел-спектрограммы</a:t>
            </a:r>
            <a:endParaRPr>
              <a:latin typeface="Arial"/>
              <a:ea typeface="Arial"/>
              <a:cs typeface="Arial"/>
              <a:sym typeface="Arial"/>
            </a:endParaRPr>
          </a:p>
          <a:p>
            <a:pPr indent="0" lvl="0" marL="0" rtl="0" algn="l">
              <a:lnSpc>
                <a:spcPct val="150000"/>
              </a:lnSpc>
              <a:spcBef>
                <a:spcPts val="1000"/>
              </a:spcBef>
              <a:spcAft>
                <a:spcPts val="0"/>
              </a:spcAft>
              <a:buNone/>
            </a:pPr>
            <a:r>
              <a:t/>
            </a:r>
            <a:endParaRPr>
              <a:latin typeface="Arial"/>
              <a:ea typeface="Arial"/>
              <a:cs typeface="Arial"/>
              <a:sym typeface="Arial"/>
            </a:endParaRPr>
          </a:p>
          <a:p>
            <a:pPr indent="0" lvl="0" marL="0" rtl="0" algn="l">
              <a:spcBef>
                <a:spcPts val="1000"/>
              </a:spcBef>
              <a:spcAft>
                <a:spcPts val="0"/>
              </a:spcAft>
              <a:buNone/>
            </a:pPr>
            <a:r>
              <a:t/>
            </a:r>
            <a:endParaRPr>
              <a:latin typeface="Arial"/>
              <a:ea typeface="Arial"/>
              <a:cs typeface="Arial"/>
              <a:sym typeface="Arial"/>
            </a:endParaRPr>
          </a:p>
        </p:txBody>
      </p:sp>
      <p:sp>
        <p:nvSpPr>
          <p:cNvPr id="213" name="Google Shape;213;g39f544baa39_0_230"/>
          <p:cNvSpPr/>
          <p:nvPr/>
        </p:nvSpPr>
        <p:spPr>
          <a:xfrm>
            <a:off x="569125" y="1641600"/>
            <a:ext cx="9006600" cy="617700"/>
          </a:xfrm>
          <a:prstGeom prst="rightArrow">
            <a:avLst>
              <a:gd fmla="val 50000" name="adj1"/>
              <a:gd fmla="val 50000" name="adj2"/>
            </a:avLst>
          </a:prstGeom>
          <a:gradFill>
            <a:gsLst>
              <a:gs pos="0">
                <a:srgbClr val="DFEAFB"/>
              </a:gs>
              <a:gs pos="100000">
                <a:srgbClr val="6E9CE7"/>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pic>
        <p:nvPicPr>
          <p:cNvPr id="214" name="Google Shape;214;g39f544baa39_0_230"/>
          <p:cNvPicPr preferRelativeResize="0"/>
          <p:nvPr/>
        </p:nvPicPr>
        <p:blipFill>
          <a:blip r:embed="rId3">
            <a:alphaModFix/>
          </a:blip>
          <a:stretch>
            <a:fillRect/>
          </a:stretch>
        </p:blipFill>
        <p:spPr>
          <a:xfrm flipH="1" rot="5400000">
            <a:off x="8425817" y="2199740"/>
            <a:ext cx="432000" cy="258475"/>
          </a:xfrm>
          <a:prstGeom prst="rect">
            <a:avLst/>
          </a:prstGeom>
          <a:noFill/>
          <a:ln>
            <a:noFill/>
          </a:ln>
        </p:spPr>
      </p:pic>
      <p:sp>
        <p:nvSpPr>
          <p:cNvPr id="215" name="Google Shape;215;g39f544baa39_0_230"/>
          <p:cNvSpPr txBox="1"/>
          <p:nvPr>
            <p:ph idx="2" type="body"/>
          </p:nvPr>
        </p:nvSpPr>
        <p:spPr>
          <a:xfrm>
            <a:off x="8297887" y="2498149"/>
            <a:ext cx="910500" cy="345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700"/>
              <a:buNone/>
            </a:pPr>
            <a:r>
              <a:rPr lang="ru-RU">
                <a:solidFill>
                  <a:schemeClr val="dk1"/>
                </a:solidFill>
                <a:latin typeface="Calibri"/>
                <a:ea typeface="Calibri"/>
                <a:cs typeface="Calibri"/>
                <a:sym typeface="Calibri"/>
              </a:rPr>
              <a:t>2016</a:t>
            </a:r>
            <a:endParaRPr/>
          </a:p>
        </p:txBody>
      </p:sp>
      <p:sp>
        <p:nvSpPr>
          <p:cNvPr id="216" name="Google Shape;216;g39f544baa39_0_230"/>
          <p:cNvSpPr/>
          <p:nvPr/>
        </p:nvSpPr>
        <p:spPr>
          <a:xfrm>
            <a:off x="8892624" y="2290750"/>
            <a:ext cx="648000" cy="207300"/>
          </a:xfrm>
          <a:prstGeom prst="rightArrow">
            <a:avLst>
              <a:gd fmla="val 50000" name="adj1"/>
              <a:gd fmla="val 50000"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39f8323a2ce_0_292"/>
          <p:cNvSpPr txBox="1"/>
          <p:nvPr>
            <p:ph type="title"/>
          </p:nvPr>
        </p:nvSpPr>
        <p:spPr>
          <a:xfrm>
            <a:off x="2834553" y="2766150"/>
            <a:ext cx="65229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A0519"/>
              </a:buClr>
              <a:buSzPts val="4400"/>
              <a:buFont typeface="Wix Madefor Display"/>
              <a:buNone/>
            </a:pPr>
            <a:r>
              <a:rPr lang="ru-RU"/>
              <a:t>TTS pipeline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39f544baa39_0_299"/>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TTS pipeline</a:t>
            </a:r>
            <a:endParaRPr/>
          </a:p>
        </p:txBody>
      </p:sp>
      <p:sp>
        <p:nvSpPr>
          <p:cNvPr id="227" name="Google Shape;227;g39f544baa39_0_299"/>
          <p:cNvSpPr txBox="1"/>
          <p:nvPr>
            <p:ph idx="3" type="body"/>
          </p:nvPr>
        </p:nvSpPr>
        <p:spPr>
          <a:xfrm>
            <a:off x="146450" y="3447669"/>
            <a:ext cx="900000" cy="442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A0519"/>
              </a:buClr>
              <a:buSzPts val="1400"/>
              <a:buNone/>
            </a:pPr>
            <a:r>
              <a:rPr lang="ru-RU" sz="1600"/>
              <a:t>Текст</a:t>
            </a:r>
            <a:endParaRPr sz="1600"/>
          </a:p>
        </p:txBody>
      </p:sp>
      <p:sp>
        <p:nvSpPr>
          <p:cNvPr id="228" name="Google Shape;228;g39f544baa39_0_299"/>
          <p:cNvSpPr txBox="1"/>
          <p:nvPr>
            <p:ph idx="3" type="body"/>
          </p:nvPr>
        </p:nvSpPr>
        <p:spPr>
          <a:xfrm>
            <a:off x="10990653" y="3407219"/>
            <a:ext cx="989400" cy="3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A0519"/>
              </a:buClr>
              <a:buSzPts val="1400"/>
              <a:buNone/>
            </a:pPr>
            <a:r>
              <a:rPr lang="ru-RU" sz="1600"/>
              <a:t>Аудио</a:t>
            </a:r>
            <a:endParaRPr sz="1600"/>
          </a:p>
        </p:txBody>
      </p:sp>
      <p:pic>
        <p:nvPicPr>
          <p:cNvPr id="229" name="Google Shape;229;g39f544baa39_0_299"/>
          <p:cNvPicPr preferRelativeResize="0"/>
          <p:nvPr/>
        </p:nvPicPr>
        <p:blipFill>
          <a:blip r:embed="rId3">
            <a:alphaModFix/>
          </a:blip>
          <a:stretch>
            <a:fillRect/>
          </a:stretch>
        </p:blipFill>
        <p:spPr>
          <a:xfrm>
            <a:off x="11224202" y="3726419"/>
            <a:ext cx="442200" cy="442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g39f544baa39_0_281"/>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TTS pipeline</a:t>
            </a:r>
            <a:endParaRPr/>
          </a:p>
        </p:txBody>
      </p:sp>
      <p:sp>
        <p:nvSpPr>
          <p:cNvPr id="235" name="Google Shape;235;g39f544baa39_0_281"/>
          <p:cNvSpPr txBox="1"/>
          <p:nvPr>
            <p:ph idx="3" type="body"/>
          </p:nvPr>
        </p:nvSpPr>
        <p:spPr>
          <a:xfrm>
            <a:off x="146450" y="3447669"/>
            <a:ext cx="900000" cy="442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A0519"/>
              </a:buClr>
              <a:buSzPts val="1400"/>
              <a:buNone/>
            </a:pPr>
            <a:r>
              <a:rPr lang="ru-RU" sz="1600"/>
              <a:t>Текст</a:t>
            </a:r>
            <a:endParaRPr sz="1600"/>
          </a:p>
        </p:txBody>
      </p:sp>
      <p:sp>
        <p:nvSpPr>
          <p:cNvPr id="236" name="Google Shape;236;g39f544baa39_0_281"/>
          <p:cNvSpPr txBox="1"/>
          <p:nvPr>
            <p:ph idx="4" type="body"/>
          </p:nvPr>
        </p:nvSpPr>
        <p:spPr>
          <a:xfrm>
            <a:off x="1651076" y="3197619"/>
            <a:ext cx="1244700" cy="942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A0519"/>
              </a:buClr>
              <a:buSzPts val="1400"/>
              <a:buNone/>
            </a:pPr>
            <a:r>
              <a:rPr lang="ru-RU"/>
              <a:t>буквы</a:t>
            </a:r>
            <a:endParaRPr/>
          </a:p>
          <a:p>
            <a:pPr indent="0" lvl="0" marL="0" rtl="0" algn="l">
              <a:lnSpc>
                <a:spcPct val="90000"/>
              </a:lnSpc>
              <a:spcBef>
                <a:spcPts val="0"/>
              </a:spcBef>
              <a:spcAft>
                <a:spcPts val="0"/>
              </a:spcAft>
              <a:buClr>
                <a:srgbClr val="0A0519"/>
              </a:buClr>
              <a:buSzPts val="1400"/>
              <a:buNone/>
            </a:pPr>
            <a:r>
              <a:rPr lang="ru-RU"/>
              <a:t>фонемы</a:t>
            </a:r>
            <a:endParaRPr/>
          </a:p>
          <a:p>
            <a:pPr indent="0" lvl="0" marL="0" rtl="0" algn="l">
              <a:lnSpc>
                <a:spcPct val="90000"/>
              </a:lnSpc>
              <a:spcBef>
                <a:spcPts val="0"/>
              </a:spcBef>
              <a:spcAft>
                <a:spcPts val="0"/>
              </a:spcAft>
              <a:buClr>
                <a:srgbClr val="0A0519"/>
              </a:buClr>
              <a:buSzPts val="1400"/>
              <a:buNone/>
            </a:pPr>
            <a:r>
              <a:rPr lang="ru-RU"/>
              <a:t>токены</a:t>
            </a:r>
            <a:endParaRPr/>
          </a:p>
          <a:p>
            <a:pPr indent="0" lvl="0" marL="0" rtl="0" algn="l">
              <a:lnSpc>
                <a:spcPct val="90000"/>
              </a:lnSpc>
              <a:spcBef>
                <a:spcPts val="0"/>
              </a:spcBef>
              <a:spcAft>
                <a:spcPts val="0"/>
              </a:spcAft>
              <a:buClr>
                <a:srgbClr val="0A0519"/>
              </a:buClr>
              <a:buSzPts val="1400"/>
              <a:buNone/>
            </a:pPr>
            <a:r>
              <a:rPr lang="ru-RU"/>
              <a:t>ssl юниты</a:t>
            </a:r>
            <a:endParaRPr/>
          </a:p>
        </p:txBody>
      </p:sp>
      <p:sp>
        <p:nvSpPr>
          <p:cNvPr id="237" name="Google Shape;237;g39f544baa39_0_281"/>
          <p:cNvSpPr/>
          <p:nvPr/>
        </p:nvSpPr>
        <p:spPr>
          <a:xfrm rot="-5398558">
            <a:off x="476" y="3448269"/>
            <a:ext cx="2859900" cy="441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a:latin typeface="JetBrains Mono"/>
                <a:ea typeface="JetBrains Mono"/>
                <a:cs typeface="JetBrains Mono"/>
                <a:sym typeface="JetBrains Mono"/>
              </a:rPr>
              <a:t>Предобработка текста</a:t>
            </a:r>
            <a:endParaRPr>
              <a:latin typeface="JetBrains Mono"/>
              <a:ea typeface="JetBrains Mono"/>
              <a:cs typeface="JetBrains Mono"/>
              <a:sym typeface="JetBrains Mono"/>
            </a:endParaRPr>
          </a:p>
        </p:txBody>
      </p:sp>
      <p:sp>
        <p:nvSpPr>
          <p:cNvPr id="238" name="Google Shape;238;g39f544baa39_0_281"/>
          <p:cNvSpPr txBox="1"/>
          <p:nvPr>
            <p:ph idx="3" type="body"/>
          </p:nvPr>
        </p:nvSpPr>
        <p:spPr>
          <a:xfrm>
            <a:off x="10990653" y="3407219"/>
            <a:ext cx="989400" cy="3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A0519"/>
              </a:buClr>
              <a:buSzPts val="1400"/>
              <a:buNone/>
            </a:pPr>
            <a:r>
              <a:rPr lang="ru-RU" sz="1600"/>
              <a:t>Аудио</a:t>
            </a:r>
            <a:endParaRPr sz="1600"/>
          </a:p>
        </p:txBody>
      </p:sp>
      <p:pic>
        <p:nvPicPr>
          <p:cNvPr id="239" name="Google Shape;239;g39f544baa39_0_281"/>
          <p:cNvPicPr preferRelativeResize="0"/>
          <p:nvPr/>
        </p:nvPicPr>
        <p:blipFill>
          <a:blip r:embed="rId3">
            <a:alphaModFix/>
          </a:blip>
          <a:stretch>
            <a:fillRect/>
          </a:stretch>
        </p:blipFill>
        <p:spPr>
          <a:xfrm>
            <a:off x="11224202" y="3726419"/>
            <a:ext cx="442200" cy="442200"/>
          </a:xfrm>
          <a:prstGeom prst="rect">
            <a:avLst/>
          </a:prstGeom>
          <a:noFill/>
          <a:ln>
            <a:noFill/>
          </a:ln>
        </p:spPr>
      </p:pic>
      <p:sp>
        <p:nvSpPr>
          <p:cNvPr id="240" name="Google Shape;240;g39f544baa39_0_281"/>
          <p:cNvSpPr txBox="1"/>
          <p:nvPr>
            <p:ph idx="3" type="body"/>
          </p:nvPr>
        </p:nvSpPr>
        <p:spPr>
          <a:xfrm>
            <a:off x="1508200" y="5404175"/>
            <a:ext cx="7555200" cy="1325700"/>
          </a:xfrm>
          <a:prstGeom prst="rect">
            <a:avLst/>
          </a:prstGeom>
          <a:noFill/>
          <a:ln>
            <a:noFill/>
          </a:ln>
        </p:spPr>
        <p:txBody>
          <a:bodyPr anchorCtr="0" anchor="t" bIns="45700" lIns="91425" spcFirstLastPara="1" rIns="91425" wrap="square" tIns="45700">
            <a:noAutofit/>
          </a:bodyPr>
          <a:lstStyle/>
          <a:p>
            <a:pPr indent="-330200" lvl="0" marL="457200" rtl="0" algn="l">
              <a:lnSpc>
                <a:spcPct val="90000"/>
              </a:lnSpc>
              <a:spcBef>
                <a:spcPts val="0"/>
              </a:spcBef>
              <a:spcAft>
                <a:spcPts val="0"/>
              </a:spcAft>
              <a:buSzPts val="1600"/>
              <a:buAutoNum type="arabicPeriod"/>
            </a:pPr>
            <a:r>
              <a:rPr lang="ru-RU" sz="1600">
                <a:latin typeface="Arial"/>
                <a:ea typeface="Arial"/>
                <a:cs typeface="Arial"/>
                <a:sym typeface="Arial"/>
              </a:rPr>
              <a:t>Нормализация текста</a:t>
            </a:r>
            <a:endParaRPr sz="1600">
              <a:latin typeface="Arial"/>
              <a:ea typeface="Arial"/>
              <a:cs typeface="Arial"/>
              <a:sym typeface="Arial"/>
            </a:endParaRPr>
          </a:p>
          <a:p>
            <a:pPr indent="-330200" lvl="0" marL="914400" rtl="0" algn="l">
              <a:lnSpc>
                <a:spcPct val="90000"/>
              </a:lnSpc>
              <a:spcBef>
                <a:spcPts val="0"/>
              </a:spcBef>
              <a:spcAft>
                <a:spcPts val="0"/>
              </a:spcAft>
              <a:buSzPts val="1600"/>
              <a:buChar char="-"/>
            </a:pPr>
            <a:r>
              <a:rPr lang="ru-RU" sz="1600">
                <a:latin typeface="Arial"/>
                <a:ea typeface="Arial"/>
                <a:cs typeface="Arial"/>
                <a:sym typeface="Arial"/>
              </a:rPr>
              <a:t>числа, специальные символы, сокращений -&gt; слова</a:t>
            </a:r>
            <a:endParaRPr sz="1600">
              <a:latin typeface="Arial"/>
              <a:ea typeface="Arial"/>
              <a:cs typeface="Arial"/>
              <a:sym typeface="Arial"/>
            </a:endParaRPr>
          </a:p>
          <a:p>
            <a:pPr indent="-330200" lvl="0" marL="914400" rtl="0" algn="l">
              <a:lnSpc>
                <a:spcPct val="90000"/>
              </a:lnSpc>
              <a:spcBef>
                <a:spcPts val="0"/>
              </a:spcBef>
              <a:spcAft>
                <a:spcPts val="0"/>
              </a:spcAft>
              <a:buSzPts val="1600"/>
              <a:buChar char="-"/>
            </a:pPr>
            <a:r>
              <a:rPr lang="ru-RU" sz="1600">
                <a:latin typeface="Arial"/>
                <a:ea typeface="Arial"/>
                <a:cs typeface="Arial"/>
                <a:sym typeface="Arial"/>
              </a:rPr>
              <a:t>пунктуация</a:t>
            </a:r>
            <a:endParaRPr sz="1600">
              <a:latin typeface="Arial"/>
              <a:ea typeface="Arial"/>
              <a:cs typeface="Arial"/>
              <a:sym typeface="Arial"/>
            </a:endParaRPr>
          </a:p>
          <a:p>
            <a:pPr indent="-330200" lvl="0" marL="457200" rtl="0" algn="l">
              <a:lnSpc>
                <a:spcPct val="90000"/>
              </a:lnSpc>
              <a:spcBef>
                <a:spcPts val="0"/>
              </a:spcBef>
              <a:spcAft>
                <a:spcPts val="0"/>
              </a:spcAft>
              <a:buSzPts val="1600"/>
              <a:buAutoNum type="arabicPeriod"/>
            </a:pPr>
            <a:r>
              <a:rPr lang="ru-RU" sz="1600">
                <a:latin typeface="Arial"/>
                <a:ea typeface="Arial"/>
                <a:cs typeface="Arial"/>
                <a:sym typeface="Arial"/>
              </a:rPr>
              <a:t>Применение</a:t>
            </a:r>
            <a:r>
              <a:rPr lang="ru-RU" sz="1600">
                <a:latin typeface="Arial"/>
                <a:ea typeface="Arial"/>
                <a:cs typeface="Arial"/>
                <a:sym typeface="Arial"/>
              </a:rPr>
              <a:t> фонемизатера/токенизатора/ssl модели</a:t>
            </a:r>
            <a:endParaRPr sz="1600">
              <a:latin typeface="Arial"/>
              <a:ea typeface="Arial"/>
              <a:cs typeface="Arial"/>
              <a:sym typeface="Arial"/>
            </a:endParaRPr>
          </a:p>
          <a:p>
            <a:pPr indent="0" lvl="0" marL="914400" rtl="0" algn="l">
              <a:lnSpc>
                <a:spcPct val="90000"/>
              </a:lnSpc>
              <a:spcBef>
                <a:spcPts val="0"/>
              </a:spcBef>
              <a:spcAft>
                <a:spcPts val="0"/>
              </a:spcAft>
              <a:buNone/>
            </a:pPr>
            <a:r>
              <a:t/>
            </a:r>
            <a:endParaRPr sz="16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39f544baa39_0_0"/>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TTS pipeline</a:t>
            </a:r>
            <a:endParaRPr/>
          </a:p>
        </p:txBody>
      </p:sp>
      <p:sp>
        <p:nvSpPr>
          <p:cNvPr id="246" name="Google Shape;246;g39f544baa39_0_0"/>
          <p:cNvSpPr txBox="1"/>
          <p:nvPr>
            <p:ph idx="3" type="body"/>
          </p:nvPr>
        </p:nvSpPr>
        <p:spPr>
          <a:xfrm>
            <a:off x="146450" y="3447669"/>
            <a:ext cx="900000" cy="442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A0519"/>
              </a:buClr>
              <a:buSzPts val="1400"/>
              <a:buNone/>
            </a:pPr>
            <a:r>
              <a:rPr lang="ru-RU" sz="1600"/>
              <a:t>Текст</a:t>
            </a:r>
            <a:endParaRPr sz="1600"/>
          </a:p>
        </p:txBody>
      </p:sp>
      <p:sp>
        <p:nvSpPr>
          <p:cNvPr id="247" name="Google Shape;247;g39f544baa39_0_0"/>
          <p:cNvSpPr txBox="1"/>
          <p:nvPr>
            <p:ph idx="4" type="body"/>
          </p:nvPr>
        </p:nvSpPr>
        <p:spPr>
          <a:xfrm>
            <a:off x="1651076" y="3197619"/>
            <a:ext cx="1244700" cy="942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A0519"/>
              </a:buClr>
              <a:buSzPts val="1400"/>
              <a:buNone/>
            </a:pPr>
            <a:r>
              <a:rPr lang="ru-RU"/>
              <a:t>буквы</a:t>
            </a:r>
            <a:endParaRPr/>
          </a:p>
          <a:p>
            <a:pPr indent="0" lvl="0" marL="0" rtl="0" algn="l">
              <a:lnSpc>
                <a:spcPct val="90000"/>
              </a:lnSpc>
              <a:spcBef>
                <a:spcPts val="0"/>
              </a:spcBef>
              <a:spcAft>
                <a:spcPts val="0"/>
              </a:spcAft>
              <a:buClr>
                <a:srgbClr val="0A0519"/>
              </a:buClr>
              <a:buSzPts val="1400"/>
              <a:buNone/>
            </a:pPr>
            <a:r>
              <a:rPr lang="ru-RU"/>
              <a:t>фонемы</a:t>
            </a:r>
            <a:endParaRPr/>
          </a:p>
          <a:p>
            <a:pPr indent="0" lvl="0" marL="0" rtl="0" algn="l">
              <a:lnSpc>
                <a:spcPct val="90000"/>
              </a:lnSpc>
              <a:spcBef>
                <a:spcPts val="0"/>
              </a:spcBef>
              <a:spcAft>
                <a:spcPts val="0"/>
              </a:spcAft>
              <a:buClr>
                <a:srgbClr val="0A0519"/>
              </a:buClr>
              <a:buSzPts val="1400"/>
              <a:buNone/>
            </a:pPr>
            <a:r>
              <a:rPr lang="ru-RU"/>
              <a:t>токены</a:t>
            </a:r>
            <a:endParaRPr/>
          </a:p>
          <a:p>
            <a:pPr indent="0" lvl="0" marL="0" rtl="0" algn="l">
              <a:lnSpc>
                <a:spcPct val="90000"/>
              </a:lnSpc>
              <a:spcBef>
                <a:spcPts val="0"/>
              </a:spcBef>
              <a:spcAft>
                <a:spcPts val="0"/>
              </a:spcAft>
              <a:buClr>
                <a:srgbClr val="0A0519"/>
              </a:buClr>
              <a:buSzPts val="1400"/>
              <a:buNone/>
            </a:pPr>
            <a:r>
              <a:rPr lang="ru-RU"/>
              <a:t>ssl юниты</a:t>
            </a:r>
            <a:endParaRPr/>
          </a:p>
        </p:txBody>
      </p:sp>
      <p:sp>
        <p:nvSpPr>
          <p:cNvPr id="248" name="Google Shape;248;g39f544baa39_0_0"/>
          <p:cNvSpPr/>
          <p:nvPr/>
        </p:nvSpPr>
        <p:spPr>
          <a:xfrm rot="-5398558">
            <a:off x="476" y="3448269"/>
            <a:ext cx="2859900" cy="441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a:latin typeface="JetBrains Mono"/>
                <a:ea typeface="JetBrains Mono"/>
                <a:cs typeface="JetBrains Mono"/>
                <a:sym typeface="JetBrains Mono"/>
              </a:rPr>
              <a:t>Предобработка текста</a:t>
            </a:r>
            <a:endParaRPr>
              <a:latin typeface="JetBrains Mono"/>
              <a:ea typeface="JetBrains Mono"/>
              <a:cs typeface="JetBrains Mono"/>
              <a:sym typeface="JetBrains Mono"/>
            </a:endParaRPr>
          </a:p>
        </p:txBody>
      </p:sp>
      <p:sp>
        <p:nvSpPr>
          <p:cNvPr id="249" name="Google Shape;249;g39f544baa39_0_0"/>
          <p:cNvSpPr/>
          <p:nvPr/>
        </p:nvSpPr>
        <p:spPr>
          <a:xfrm>
            <a:off x="2846076" y="1671544"/>
            <a:ext cx="3130200" cy="2312400"/>
          </a:xfrm>
          <a:prstGeom prst="roundRect">
            <a:avLst>
              <a:gd fmla="val 16667" name="adj"/>
            </a:avLst>
          </a:prstGeom>
          <a:solidFill>
            <a:srgbClr val="72CC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a:latin typeface="JetBrains Mono"/>
                <a:ea typeface="JetBrains Mono"/>
                <a:cs typeface="JetBrains Mono"/>
                <a:sym typeface="JetBrains Mono"/>
              </a:rPr>
              <a:t>Акустическая модель</a:t>
            </a:r>
            <a:endParaRPr>
              <a:latin typeface="JetBrains Mono"/>
              <a:ea typeface="JetBrains Mono"/>
              <a:cs typeface="JetBrains Mono"/>
              <a:sym typeface="JetBrains Mono"/>
            </a:endParaRPr>
          </a:p>
          <a:p>
            <a:pPr indent="0" lvl="0" marL="0" rtl="0" algn="ctr">
              <a:spcBef>
                <a:spcPts val="0"/>
              </a:spcBef>
              <a:spcAft>
                <a:spcPts val="0"/>
              </a:spcAft>
              <a:buNone/>
            </a:pPr>
            <a:r>
              <a:rPr lang="ru-RU">
                <a:latin typeface="JetBrains Mono"/>
                <a:ea typeface="JetBrains Mono"/>
                <a:cs typeface="JetBrains Mono"/>
                <a:sym typeface="JetBrains Mono"/>
              </a:rPr>
              <a:t>(RNN, CNN, </a:t>
            </a:r>
            <a:endParaRPr>
              <a:latin typeface="JetBrains Mono"/>
              <a:ea typeface="JetBrains Mono"/>
              <a:cs typeface="JetBrains Mono"/>
              <a:sym typeface="JetBrains Mono"/>
            </a:endParaRPr>
          </a:p>
          <a:p>
            <a:pPr indent="0" lvl="0" marL="0" rtl="0" algn="ctr">
              <a:spcBef>
                <a:spcPts val="0"/>
              </a:spcBef>
              <a:spcAft>
                <a:spcPts val="0"/>
              </a:spcAft>
              <a:buNone/>
            </a:pPr>
            <a:r>
              <a:rPr lang="ru-RU">
                <a:latin typeface="JetBrains Mono"/>
                <a:ea typeface="JetBrains Mono"/>
                <a:cs typeface="JetBrains Mono"/>
                <a:sym typeface="JetBrains Mono"/>
              </a:rPr>
              <a:t>Transformer, Diffusion)</a:t>
            </a:r>
            <a:endParaRPr>
              <a:latin typeface="JetBrains Mono"/>
              <a:ea typeface="JetBrains Mono"/>
              <a:cs typeface="JetBrains Mono"/>
              <a:sym typeface="JetBrains Mono"/>
            </a:endParaRPr>
          </a:p>
        </p:txBody>
      </p:sp>
      <p:cxnSp>
        <p:nvCxnSpPr>
          <p:cNvPr id="250" name="Google Shape;250;g39f544baa39_0_0"/>
          <p:cNvCxnSpPr>
            <a:endCxn id="249" idx="1"/>
          </p:cNvCxnSpPr>
          <p:nvPr/>
        </p:nvCxnSpPr>
        <p:spPr>
          <a:xfrm flipH="1" rot="10800000">
            <a:off x="1651176" y="2827744"/>
            <a:ext cx="1194900" cy="6900"/>
          </a:xfrm>
          <a:prstGeom prst="straightConnector1">
            <a:avLst/>
          </a:prstGeom>
          <a:noFill/>
          <a:ln cap="flat" cmpd="sng" w="9525">
            <a:solidFill>
              <a:schemeClr val="dk2"/>
            </a:solidFill>
            <a:prstDash val="solid"/>
            <a:round/>
            <a:headEnd len="med" w="med" type="none"/>
            <a:tailEnd len="med" w="med" type="triangle"/>
          </a:ln>
        </p:spPr>
      </p:cxnSp>
      <p:sp>
        <p:nvSpPr>
          <p:cNvPr id="251" name="Google Shape;251;g39f544baa39_0_0"/>
          <p:cNvSpPr txBox="1"/>
          <p:nvPr>
            <p:ph idx="3" type="body"/>
          </p:nvPr>
        </p:nvSpPr>
        <p:spPr>
          <a:xfrm>
            <a:off x="10990653" y="3407219"/>
            <a:ext cx="989400" cy="3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A0519"/>
              </a:buClr>
              <a:buSzPts val="1400"/>
              <a:buNone/>
            </a:pPr>
            <a:r>
              <a:rPr lang="ru-RU" sz="1600"/>
              <a:t>Аудио</a:t>
            </a:r>
            <a:endParaRPr sz="1600"/>
          </a:p>
        </p:txBody>
      </p:sp>
      <p:pic>
        <p:nvPicPr>
          <p:cNvPr id="252" name="Google Shape;252;g39f544baa39_0_0"/>
          <p:cNvPicPr preferRelativeResize="0"/>
          <p:nvPr/>
        </p:nvPicPr>
        <p:blipFill>
          <a:blip r:embed="rId3">
            <a:alphaModFix/>
          </a:blip>
          <a:stretch>
            <a:fillRect/>
          </a:stretch>
        </p:blipFill>
        <p:spPr>
          <a:xfrm>
            <a:off x="11224202" y="3726419"/>
            <a:ext cx="442200" cy="442200"/>
          </a:xfrm>
          <a:prstGeom prst="rect">
            <a:avLst/>
          </a:prstGeom>
          <a:noFill/>
          <a:ln>
            <a:noFill/>
          </a:ln>
        </p:spPr>
      </p:pic>
      <p:sp>
        <p:nvSpPr>
          <p:cNvPr id="253" name="Google Shape;253;g39f544baa39_0_0"/>
          <p:cNvSpPr txBox="1"/>
          <p:nvPr>
            <p:ph idx="4" type="body"/>
          </p:nvPr>
        </p:nvSpPr>
        <p:spPr>
          <a:xfrm>
            <a:off x="6022438" y="3043219"/>
            <a:ext cx="1707300" cy="942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A0519"/>
              </a:buClr>
              <a:buSzPts val="1400"/>
              <a:buNone/>
            </a:pPr>
            <a:r>
              <a:rPr lang="ru-RU"/>
              <a:t>спектрограмма</a:t>
            </a:r>
            <a:endParaRPr/>
          </a:p>
          <a:p>
            <a:pPr indent="0" lvl="0" marL="0" rtl="0" algn="l">
              <a:lnSpc>
                <a:spcPct val="90000"/>
              </a:lnSpc>
              <a:spcBef>
                <a:spcPts val="0"/>
              </a:spcBef>
              <a:spcAft>
                <a:spcPts val="0"/>
              </a:spcAft>
              <a:buClr>
                <a:srgbClr val="0A0519"/>
              </a:buClr>
              <a:buSzPts val="1400"/>
              <a:buNone/>
            </a:pPr>
            <a:r>
              <a:rPr lang="ru-RU"/>
              <a:t>дискретные токены</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g39f544baa39_0_309"/>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TTS pipeline</a:t>
            </a:r>
            <a:endParaRPr/>
          </a:p>
        </p:txBody>
      </p:sp>
      <p:sp>
        <p:nvSpPr>
          <p:cNvPr id="259" name="Google Shape;259;g39f544baa39_0_309"/>
          <p:cNvSpPr txBox="1"/>
          <p:nvPr>
            <p:ph idx="3" type="body"/>
          </p:nvPr>
        </p:nvSpPr>
        <p:spPr>
          <a:xfrm>
            <a:off x="146450" y="3447669"/>
            <a:ext cx="900000" cy="442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A0519"/>
              </a:buClr>
              <a:buSzPts val="1400"/>
              <a:buNone/>
            </a:pPr>
            <a:r>
              <a:rPr lang="ru-RU" sz="1600"/>
              <a:t>Текст</a:t>
            </a:r>
            <a:endParaRPr sz="1600"/>
          </a:p>
        </p:txBody>
      </p:sp>
      <p:sp>
        <p:nvSpPr>
          <p:cNvPr id="260" name="Google Shape;260;g39f544baa39_0_309"/>
          <p:cNvSpPr txBox="1"/>
          <p:nvPr>
            <p:ph idx="4" type="body"/>
          </p:nvPr>
        </p:nvSpPr>
        <p:spPr>
          <a:xfrm>
            <a:off x="1651076" y="3197619"/>
            <a:ext cx="1244700" cy="942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A0519"/>
              </a:buClr>
              <a:buSzPts val="1400"/>
              <a:buNone/>
            </a:pPr>
            <a:r>
              <a:rPr lang="ru-RU"/>
              <a:t>буквы</a:t>
            </a:r>
            <a:endParaRPr/>
          </a:p>
          <a:p>
            <a:pPr indent="0" lvl="0" marL="0" rtl="0" algn="l">
              <a:lnSpc>
                <a:spcPct val="90000"/>
              </a:lnSpc>
              <a:spcBef>
                <a:spcPts val="0"/>
              </a:spcBef>
              <a:spcAft>
                <a:spcPts val="0"/>
              </a:spcAft>
              <a:buClr>
                <a:srgbClr val="0A0519"/>
              </a:buClr>
              <a:buSzPts val="1400"/>
              <a:buNone/>
            </a:pPr>
            <a:r>
              <a:rPr lang="ru-RU"/>
              <a:t>фонемы</a:t>
            </a:r>
            <a:endParaRPr/>
          </a:p>
          <a:p>
            <a:pPr indent="0" lvl="0" marL="0" rtl="0" algn="l">
              <a:lnSpc>
                <a:spcPct val="90000"/>
              </a:lnSpc>
              <a:spcBef>
                <a:spcPts val="0"/>
              </a:spcBef>
              <a:spcAft>
                <a:spcPts val="0"/>
              </a:spcAft>
              <a:buClr>
                <a:srgbClr val="0A0519"/>
              </a:buClr>
              <a:buSzPts val="1400"/>
              <a:buNone/>
            </a:pPr>
            <a:r>
              <a:rPr lang="ru-RU"/>
              <a:t>токены</a:t>
            </a:r>
            <a:endParaRPr/>
          </a:p>
          <a:p>
            <a:pPr indent="0" lvl="0" marL="0" rtl="0" algn="l">
              <a:lnSpc>
                <a:spcPct val="90000"/>
              </a:lnSpc>
              <a:spcBef>
                <a:spcPts val="0"/>
              </a:spcBef>
              <a:spcAft>
                <a:spcPts val="0"/>
              </a:spcAft>
              <a:buClr>
                <a:srgbClr val="0A0519"/>
              </a:buClr>
              <a:buSzPts val="1400"/>
              <a:buNone/>
            </a:pPr>
            <a:r>
              <a:rPr lang="ru-RU"/>
              <a:t>ssl юниты</a:t>
            </a:r>
            <a:endParaRPr/>
          </a:p>
        </p:txBody>
      </p:sp>
      <p:sp>
        <p:nvSpPr>
          <p:cNvPr id="261" name="Google Shape;261;g39f544baa39_0_309"/>
          <p:cNvSpPr/>
          <p:nvPr/>
        </p:nvSpPr>
        <p:spPr>
          <a:xfrm rot="-5398558">
            <a:off x="476" y="3448269"/>
            <a:ext cx="2859900" cy="441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a:latin typeface="JetBrains Mono"/>
                <a:ea typeface="JetBrains Mono"/>
                <a:cs typeface="JetBrains Mono"/>
                <a:sym typeface="JetBrains Mono"/>
              </a:rPr>
              <a:t>Предобработка текста</a:t>
            </a:r>
            <a:endParaRPr>
              <a:latin typeface="JetBrains Mono"/>
              <a:ea typeface="JetBrains Mono"/>
              <a:cs typeface="JetBrains Mono"/>
              <a:sym typeface="JetBrains Mono"/>
            </a:endParaRPr>
          </a:p>
        </p:txBody>
      </p:sp>
      <p:sp>
        <p:nvSpPr>
          <p:cNvPr id="262" name="Google Shape;262;g39f544baa39_0_309"/>
          <p:cNvSpPr/>
          <p:nvPr/>
        </p:nvSpPr>
        <p:spPr>
          <a:xfrm>
            <a:off x="2846076" y="1671544"/>
            <a:ext cx="3130200" cy="2312400"/>
          </a:xfrm>
          <a:prstGeom prst="roundRect">
            <a:avLst>
              <a:gd fmla="val 16667" name="adj"/>
            </a:avLst>
          </a:prstGeom>
          <a:solidFill>
            <a:srgbClr val="72CC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a:latin typeface="JetBrains Mono"/>
                <a:ea typeface="JetBrains Mono"/>
                <a:cs typeface="JetBrains Mono"/>
                <a:sym typeface="JetBrains Mono"/>
              </a:rPr>
              <a:t>Акустическая модель</a:t>
            </a:r>
            <a:endParaRPr>
              <a:latin typeface="JetBrains Mono"/>
              <a:ea typeface="JetBrains Mono"/>
              <a:cs typeface="JetBrains Mono"/>
              <a:sym typeface="JetBrains Mono"/>
            </a:endParaRPr>
          </a:p>
          <a:p>
            <a:pPr indent="0" lvl="0" marL="0" rtl="0" algn="ctr">
              <a:spcBef>
                <a:spcPts val="0"/>
              </a:spcBef>
              <a:spcAft>
                <a:spcPts val="0"/>
              </a:spcAft>
              <a:buNone/>
            </a:pPr>
            <a:r>
              <a:rPr lang="ru-RU">
                <a:latin typeface="JetBrains Mono"/>
                <a:ea typeface="JetBrains Mono"/>
                <a:cs typeface="JetBrains Mono"/>
                <a:sym typeface="JetBrains Mono"/>
              </a:rPr>
              <a:t>(RNN, CNN, </a:t>
            </a:r>
            <a:endParaRPr>
              <a:latin typeface="JetBrains Mono"/>
              <a:ea typeface="JetBrains Mono"/>
              <a:cs typeface="JetBrains Mono"/>
              <a:sym typeface="JetBrains Mono"/>
            </a:endParaRPr>
          </a:p>
          <a:p>
            <a:pPr indent="0" lvl="0" marL="0" rtl="0" algn="ctr">
              <a:spcBef>
                <a:spcPts val="0"/>
              </a:spcBef>
              <a:spcAft>
                <a:spcPts val="0"/>
              </a:spcAft>
              <a:buNone/>
            </a:pPr>
            <a:r>
              <a:rPr lang="ru-RU">
                <a:latin typeface="JetBrains Mono"/>
                <a:ea typeface="JetBrains Mono"/>
                <a:cs typeface="JetBrains Mono"/>
                <a:sym typeface="JetBrains Mono"/>
              </a:rPr>
              <a:t>Transformer, Diffusion)</a:t>
            </a:r>
            <a:endParaRPr>
              <a:latin typeface="JetBrains Mono"/>
              <a:ea typeface="JetBrains Mono"/>
              <a:cs typeface="JetBrains Mono"/>
              <a:sym typeface="JetBrains Mono"/>
            </a:endParaRPr>
          </a:p>
        </p:txBody>
      </p:sp>
      <p:cxnSp>
        <p:nvCxnSpPr>
          <p:cNvPr id="263" name="Google Shape;263;g39f544baa39_0_309"/>
          <p:cNvCxnSpPr>
            <a:endCxn id="262" idx="1"/>
          </p:cNvCxnSpPr>
          <p:nvPr/>
        </p:nvCxnSpPr>
        <p:spPr>
          <a:xfrm flipH="1" rot="10800000">
            <a:off x="1651176" y="2827744"/>
            <a:ext cx="1194900" cy="6900"/>
          </a:xfrm>
          <a:prstGeom prst="straightConnector1">
            <a:avLst/>
          </a:prstGeom>
          <a:noFill/>
          <a:ln cap="flat" cmpd="sng" w="9525">
            <a:solidFill>
              <a:schemeClr val="dk2"/>
            </a:solidFill>
            <a:prstDash val="solid"/>
            <a:round/>
            <a:headEnd len="med" w="med" type="none"/>
            <a:tailEnd len="med" w="med" type="triangle"/>
          </a:ln>
        </p:spPr>
      </p:cxnSp>
      <p:sp>
        <p:nvSpPr>
          <p:cNvPr id="264" name="Google Shape;264;g39f544baa39_0_309"/>
          <p:cNvSpPr txBox="1"/>
          <p:nvPr>
            <p:ph idx="3" type="body"/>
          </p:nvPr>
        </p:nvSpPr>
        <p:spPr>
          <a:xfrm>
            <a:off x="10990653" y="3407219"/>
            <a:ext cx="989400" cy="3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A0519"/>
              </a:buClr>
              <a:buSzPts val="1400"/>
              <a:buNone/>
            </a:pPr>
            <a:r>
              <a:rPr lang="ru-RU" sz="1600"/>
              <a:t>Аудио</a:t>
            </a:r>
            <a:endParaRPr sz="1600"/>
          </a:p>
        </p:txBody>
      </p:sp>
      <p:pic>
        <p:nvPicPr>
          <p:cNvPr id="265" name="Google Shape;265;g39f544baa39_0_309"/>
          <p:cNvPicPr preferRelativeResize="0"/>
          <p:nvPr/>
        </p:nvPicPr>
        <p:blipFill>
          <a:blip r:embed="rId3">
            <a:alphaModFix/>
          </a:blip>
          <a:stretch>
            <a:fillRect/>
          </a:stretch>
        </p:blipFill>
        <p:spPr>
          <a:xfrm>
            <a:off x="11224202" y="3726419"/>
            <a:ext cx="442200" cy="442200"/>
          </a:xfrm>
          <a:prstGeom prst="rect">
            <a:avLst/>
          </a:prstGeom>
          <a:noFill/>
          <a:ln>
            <a:noFill/>
          </a:ln>
        </p:spPr>
      </p:pic>
      <p:sp>
        <p:nvSpPr>
          <p:cNvPr id="266" name="Google Shape;266;g39f544baa39_0_309"/>
          <p:cNvSpPr/>
          <p:nvPr/>
        </p:nvSpPr>
        <p:spPr>
          <a:xfrm>
            <a:off x="7775901" y="1674994"/>
            <a:ext cx="2404500" cy="23124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a:latin typeface="JetBrains Mono"/>
                <a:ea typeface="JetBrains Mono"/>
                <a:cs typeface="JetBrains Mono"/>
                <a:sym typeface="JetBrains Mono"/>
              </a:rPr>
              <a:t>Вокодер</a:t>
            </a:r>
            <a:endParaRPr>
              <a:latin typeface="JetBrains Mono"/>
              <a:ea typeface="JetBrains Mono"/>
              <a:cs typeface="JetBrains Mono"/>
              <a:sym typeface="JetBrains Mono"/>
            </a:endParaRPr>
          </a:p>
          <a:p>
            <a:pPr indent="0" lvl="0" marL="0" rtl="0" algn="ctr">
              <a:spcBef>
                <a:spcPts val="0"/>
              </a:spcBef>
              <a:spcAft>
                <a:spcPts val="0"/>
              </a:spcAft>
              <a:buNone/>
            </a:pPr>
            <a:r>
              <a:rPr lang="ru-RU">
                <a:latin typeface="JetBrains Mono"/>
                <a:ea typeface="JetBrains Mono"/>
                <a:cs typeface="JetBrains Mono"/>
                <a:sym typeface="JetBrains Mono"/>
              </a:rPr>
              <a:t>(CNN, RNN, GAN, Diffusion, ..)</a:t>
            </a:r>
            <a:endParaRPr>
              <a:latin typeface="JetBrains Mono"/>
              <a:ea typeface="JetBrains Mono"/>
              <a:cs typeface="JetBrains Mono"/>
              <a:sym typeface="JetBrains Mono"/>
            </a:endParaRPr>
          </a:p>
        </p:txBody>
      </p:sp>
      <p:sp>
        <p:nvSpPr>
          <p:cNvPr id="267" name="Google Shape;267;g39f544baa39_0_309"/>
          <p:cNvSpPr txBox="1"/>
          <p:nvPr>
            <p:ph idx="4" type="body"/>
          </p:nvPr>
        </p:nvSpPr>
        <p:spPr>
          <a:xfrm>
            <a:off x="6022438" y="3043219"/>
            <a:ext cx="1707300" cy="942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A0519"/>
              </a:buClr>
              <a:buSzPts val="1400"/>
              <a:buNone/>
            </a:pPr>
            <a:r>
              <a:rPr lang="ru-RU"/>
              <a:t>спектрограмма</a:t>
            </a:r>
            <a:endParaRPr/>
          </a:p>
          <a:p>
            <a:pPr indent="0" lvl="0" marL="0" rtl="0" algn="l">
              <a:lnSpc>
                <a:spcPct val="90000"/>
              </a:lnSpc>
              <a:spcBef>
                <a:spcPts val="0"/>
              </a:spcBef>
              <a:spcAft>
                <a:spcPts val="0"/>
              </a:spcAft>
              <a:buClr>
                <a:srgbClr val="0A0519"/>
              </a:buClr>
              <a:buSzPts val="1400"/>
              <a:buNone/>
            </a:pPr>
            <a:r>
              <a:rPr lang="ru-RU"/>
              <a:t>дискретные токены</a:t>
            </a:r>
            <a:endParaRPr/>
          </a:p>
        </p:txBody>
      </p:sp>
      <p:cxnSp>
        <p:nvCxnSpPr>
          <p:cNvPr id="268" name="Google Shape;268;g39f544baa39_0_309"/>
          <p:cNvCxnSpPr>
            <a:stCxn id="262" idx="3"/>
            <a:endCxn id="266" idx="1"/>
          </p:cNvCxnSpPr>
          <p:nvPr/>
        </p:nvCxnSpPr>
        <p:spPr>
          <a:xfrm>
            <a:off x="5976276" y="2827744"/>
            <a:ext cx="1799700" cy="3600"/>
          </a:xfrm>
          <a:prstGeom prst="straightConnector1">
            <a:avLst/>
          </a:prstGeom>
          <a:noFill/>
          <a:ln cap="flat" cmpd="sng" w="9525">
            <a:solidFill>
              <a:schemeClr val="dk2"/>
            </a:solidFill>
            <a:prstDash val="solid"/>
            <a:round/>
            <a:headEnd len="med" w="med" type="none"/>
            <a:tailEnd len="med" w="med" type="triangle"/>
          </a:ln>
        </p:spPr>
      </p:cxnSp>
      <p:cxnSp>
        <p:nvCxnSpPr>
          <p:cNvPr id="269" name="Google Shape;269;g39f544baa39_0_309"/>
          <p:cNvCxnSpPr>
            <a:stCxn id="266" idx="3"/>
            <a:endCxn id="264" idx="0"/>
          </p:cNvCxnSpPr>
          <p:nvPr/>
        </p:nvCxnSpPr>
        <p:spPr>
          <a:xfrm>
            <a:off x="10180401" y="2831194"/>
            <a:ext cx="1305000" cy="576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39f544baa39_0_327"/>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TTS pipeline</a:t>
            </a:r>
            <a:endParaRPr/>
          </a:p>
        </p:txBody>
      </p:sp>
      <p:sp>
        <p:nvSpPr>
          <p:cNvPr id="275" name="Google Shape;275;g39f544baa39_0_327"/>
          <p:cNvSpPr txBox="1"/>
          <p:nvPr>
            <p:ph idx="3" type="body"/>
          </p:nvPr>
        </p:nvSpPr>
        <p:spPr>
          <a:xfrm>
            <a:off x="146450" y="3447669"/>
            <a:ext cx="900000" cy="442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A0519"/>
              </a:buClr>
              <a:buSzPts val="1400"/>
              <a:buNone/>
            </a:pPr>
            <a:r>
              <a:rPr lang="ru-RU" sz="1600"/>
              <a:t>Текст</a:t>
            </a:r>
            <a:endParaRPr sz="1600"/>
          </a:p>
        </p:txBody>
      </p:sp>
      <p:sp>
        <p:nvSpPr>
          <p:cNvPr id="276" name="Google Shape;276;g39f544baa39_0_327"/>
          <p:cNvSpPr txBox="1"/>
          <p:nvPr>
            <p:ph idx="4" type="body"/>
          </p:nvPr>
        </p:nvSpPr>
        <p:spPr>
          <a:xfrm>
            <a:off x="1651076" y="3197619"/>
            <a:ext cx="1244700" cy="942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A0519"/>
              </a:buClr>
              <a:buSzPts val="1400"/>
              <a:buNone/>
            </a:pPr>
            <a:r>
              <a:rPr lang="ru-RU"/>
              <a:t>буквы</a:t>
            </a:r>
            <a:endParaRPr/>
          </a:p>
          <a:p>
            <a:pPr indent="0" lvl="0" marL="0" rtl="0" algn="l">
              <a:lnSpc>
                <a:spcPct val="90000"/>
              </a:lnSpc>
              <a:spcBef>
                <a:spcPts val="0"/>
              </a:spcBef>
              <a:spcAft>
                <a:spcPts val="0"/>
              </a:spcAft>
              <a:buClr>
                <a:srgbClr val="0A0519"/>
              </a:buClr>
              <a:buSzPts val="1400"/>
              <a:buNone/>
            </a:pPr>
            <a:r>
              <a:rPr lang="ru-RU"/>
              <a:t>фонемы</a:t>
            </a:r>
            <a:endParaRPr/>
          </a:p>
          <a:p>
            <a:pPr indent="0" lvl="0" marL="0" rtl="0" algn="l">
              <a:lnSpc>
                <a:spcPct val="90000"/>
              </a:lnSpc>
              <a:spcBef>
                <a:spcPts val="0"/>
              </a:spcBef>
              <a:spcAft>
                <a:spcPts val="0"/>
              </a:spcAft>
              <a:buClr>
                <a:srgbClr val="0A0519"/>
              </a:buClr>
              <a:buSzPts val="1400"/>
              <a:buNone/>
            </a:pPr>
            <a:r>
              <a:rPr lang="ru-RU"/>
              <a:t>токены</a:t>
            </a:r>
            <a:endParaRPr/>
          </a:p>
          <a:p>
            <a:pPr indent="0" lvl="0" marL="0" rtl="0" algn="l">
              <a:lnSpc>
                <a:spcPct val="90000"/>
              </a:lnSpc>
              <a:spcBef>
                <a:spcPts val="0"/>
              </a:spcBef>
              <a:spcAft>
                <a:spcPts val="0"/>
              </a:spcAft>
              <a:buClr>
                <a:srgbClr val="0A0519"/>
              </a:buClr>
              <a:buSzPts val="1400"/>
              <a:buNone/>
            </a:pPr>
            <a:r>
              <a:rPr lang="ru-RU"/>
              <a:t>ssl юниты</a:t>
            </a:r>
            <a:endParaRPr/>
          </a:p>
        </p:txBody>
      </p:sp>
      <p:sp>
        <p:nvSpPr>
          <p:cNvPr id="277" name="Google Shape;277;g39f544baa39_0_327"/>
          <p:cNvSpPr/>
          <p:nvPr/>
        </p:nvSpPr>
        <p:spPr>
          <a:xfrm rot="-5398558">
            <a:off x="476" y="3448269"/>
            <a:ext cx="2859900" cy="441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a:latin typeface="JetBrains Mono"/>
                <a:ea typeface="JetBrains Mono"/>
                <a:cs typeface="JetBrains Mono"/>
                <a:sym typeface="JetBrains Mono"/>
              </a:rPr>
              <a:t>Предобработка текста</a:t>
            </a:r>
            <a:endParaRPr>
              <a:latin typeface="JetBrains Mono"/>
              <a:ea typeface="JetBrains Mono"/>
              <a:cs typeface="JetBrains Mono"/>
              <a:sym typeface="JetBrains Mono"/>
            </a:endParaRPr>
          </a:p>
        </p:txBody>
      </p:sp>
      <p:sp>
        <p:nvSpPr>
          <p:cNvPr id="278" name="Google Shape;278;g39f544baa39_0_327"/>
          <p:cNvSpPr/>
          <p:nvPr/>
        </p:nvSpPr>
        <p:spPr>
          <a:xfrm>
            <a:off x="2846076" y="1671544"/>
            <a:ext cx="3130200" cy="2312400"/>
          </a:xfrm>
          <a:prstGeom prst="roundRect">
            <a:avLst>
              <a:gd fmla="val 16667" name="adj"/>
            </a:avLst>
          </a:prstGeom>
          <a:solidFill>
            <a:srgbClr val="72CC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a:latin typeface="JetBrains Mono"/>
                <a:ea typeface="JetBrains Mono"/>
                <a:cs typeface="JetBrains Mono"/>
                <a:sym typeface="JetBrains Mono"/>
              </a:rPr>
              <a:t>Акустическая модель</a:t>
            </a:r>
            <a:endParaRPr>
              <a:latin typeface="JetBrains Mono"/>
              <a:ea typeface="JetBrains Mono"/>
              <a:cs typeface="JetBrains Mono"/>
              <a:sym typeface="JetBrains Mono"/>
            </a:endParaRPr>
          </a:p>
          <a:p>
            <a:pPr indent="0" lvl="0" marL="0" rtl="0" algn="ctr">
              <a:spcBef>
                <a:spcPts val="0"/>
              </a:spcBef>
              <a:spcAft>
                <a:spcPts val="0"/>
              </a:spcAft>
              <a:buNone/>
            </a:pPr>
            <a:r>
              <a:rPr lang="ru-RU">
                <a:latin typeface="JetBrains Mono"/>
                <a:ea typeface="JetBrains Mono"/>
                <a:cs typeface="JetBrains Mono"/>
                <a:sym typeface="JetBrains Mono"/>
              </a:rPr>
              <a:t>(RNN, CNN, </a:t>
            </a:r>
            <a:endParaRPr>
              <a:latin typeface="JetBrains Mono"/>
              <a:ea typeface="JetBrains Mono"/>
              <a:cs typeface="JetBrains Mono"/>
              <a:sym typeface="JetBrains Mono"/>
            </a:endParaRPr>
          </a:p>
          <a:p>
            <a:pPr indent="0" lvl="0" marL="0" rtl="0" algn="ctr">
              <a:spcBef>
                <a:spcPts val="0"/>
              </a:spcBef>
              <a:spcAft>
                <a:spcPts val="0"/>
              </a:spcAft>
              <a:buNone/>
            </a:pPr>
            <a:r>
              <a:rPr lang="ru-RU">
                <a:latin typeface="JetBrains Mono"/>
                <a:ea typeface="JetBrains Mono"/>
                <a:cs typeface="JetBrains Mono"/>
                <a:sym typeface="JetBrains Mono"/>
              </a:rPr>
              <a:t>Transformer, Diffusion)</a:t>
            </a:r>
            <a:endParaRPr>
              <a:latin typeface="JetBrains Mono"/>
              <a:ea typeface="JetBrains Mono"/>
              <a:cs typeface="JetBrains Mono"/>
              <a:sym typeface="JetBrains Mono"/>
            </a:endParaRPr>
          </a:p>
        </p:txBody>
      </p:sp>
      <p:cxnSp>
        <p:nvCxnSpPr>
          <p:cNvPr id="279" name="Google Shape;279;g39f544baa39_0_327"/>
          <p:cNvCxnSpPr>
            <a:endCxn id="278" idx="1"/>
          </p:cNvCxnSpPr>
          <p:nvPr/>
        </p:nvCxnSpPr>
        <p:spPr>
          <a:xfrm flipH="1" rot="10800000">
            <a:off x="1651176" y="2827744"/>
            <a:ext cx="1194900" cy="6900"/>
          </a:xfrm>
          <a:prstGeom prst="straightConnector1">
            <a:avLst/>
          </a:prstGeom>
          <a:noFill/>
          <a:ln cap="flat" cmpd="sng" w="9525">
            <a:solidFill>
              <a:schemeClr val="dk2"/>
            </a:solidFill>
            <a:prstDash val="solid"/>
            <a:round/>
            <a:headEnd len="med" w="med" type="none"/>
            <a:tailEnd len="med" w="med" type="triangle"/>
          </a:ln>
        </p:spPr>
      </p:cxnSp>
      <p:sp>
        <p:nvSpPr>
          <p:cNvPr id="280" name="Google Shape;280;g39f544baa39_0_327"/>
          <p:cNvSpPr txBox="1"/>
          <p:nvPr>
            <p:ph idx="3" type="body"/>
          </p:nvPr>
        </p:nvSpPr>
        <p:spPr>
          <a:xfrm>
            <a:off x="10990653" y="3407219"/>
            <a:ext cx="989400" cy="3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A0519"/>
              </a:buClr>
              <a:buSzPts val="1400"/>
              <a:buNone/>
            </a:pPr>
            <a:r>
              <a:rPr lang="ru-RU" sz="1600"/>
              <a:t>Аудио</a:t>
            </a:r>
            <a:endParaRPr sz="1600"/>
          </a:p>
        </p:txBody>
      </p:sp>
      <p:pic>
        <p:nvPicPr>
          <p:cNvPr id="281" name="Google Shape;281;g39f544baa39_0_327"/>
          <p:cNvPicPr preferRelativeResize="0"/>
          <p:nvPr/>
        </p:nvPicPr>
        <p:blipFill>
          <a:blip r:embed="rId3">
            <a:alphaModFix/>
          </a:blip>
          <a:stretch>
            <a:fillRect/>
          </a:stretch>
        </p:blipFill>
        <p:spPr>
          <a:xfrm>
            <a:off x="11224202" y="3726419"/>
            <a:ext cx="442200" cy="442200"/>
          </a:xfrm>
          <a:prstGeom prst="rect">
            <a:avLst/>
          </a:prstGeom>
          <a:noFill/>
          <a:ln>
            <a:noFill/>
          </a:ln>
        </p:spPr>
      </p:pic>
      <p:sp>
        <p:nvSpPr>
          <p:cNvPr id="282" name="Google Shape;282;g39f544baa39_0_327"/>
          <p:cNvSpPr/>
          <p:nvPr/>
        </p:nvSpPr>
        <p:spPr>
          <a:xfrm>
            <a:off x="7775901" y="1674994"/>
            <a:ext cx="2404500" cy="23124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a:latin typeface="JetBrains Mono"/>
                <a:ea typeface="JetBrains Mono"/>
                <a:cs typeface="JetBrains Mono"/>
                <a:sym typeface="JetBrains Mono"/>
              </a:rPr>
              <a:t>Вокодер</a:t>
            </a:r>
            <a:endParaRPr>
              <a:latin typeface="JetBrains Mono"/>
              <a:ea typeface="JetBrains Mono"/>
              <a:cs typeface="JetBrains Mono"/>
              <a:sym typeface="JetBrains Mono"/>
            </a:endParaRPr>
          </a:p>
          <a:p>
            <a:pPr indent="0" lvl="0" marL="0" rtl="0" algn="ctr">
              <a:spcBef>
                <a:spcPts val="0"/>
              </a:spcBef>
              <a:spcAft>
                <a:spcPts val="0"/>
              </a:spcAft>
              <a:buNone/>
            </a:pPr>
            <a:r>
              <a:rPr lang="ru-RU">
                <a:latin typeface="JetBrains Mono"/>
                <a:ea typeface="JetBrains Mono"/>
                <a:cs typeface="JetBrains Mono"/>
                <a:sym typeface="JetBrains Mono"/>
              </a:rPr>
              <a:t>(CNN, RNN, GAN, Diffusion, ..)</a:t>
            </a:r>
            <a:endParaRPr>
              <a:latin typeface="JetBrains Mono"/>
              <a:ea typeface="JetBrains Mono"/>
              <a:cs typeface="JetBrains Mono"/>
              <a:sym typeface="JetBrains Mono"/>
            </a:endParaRPr>
          </a:p>
        </p:txBody>
      </p:sp>
      <p:sp>
        <p:nvSpPr>
          <p:cNvPr id="283" name="Google Shape;283;g39f544baa39_0_327"/>
          <p:cNvSpPr/>
          <p:nvPr/>
        </p:nvSpPr>
        <p:spPr>
          <a:xfrm>
            <a:off x="2895776" y="4396519"/>
            <a:ext cx="7284600" cy="8679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a:latin typeface="JetBrains Mono"/>
                <a:ea typeface="JetBrains Mono"/>
                <a:cs typeface="JetBrains Mono"/>
                <a:sym typeface="JetBrains Mono"/>
              </a:rPr>
              <a:t>End-to-end </a:t>
            </a:r>
            <a:endParaRPr>
              <a:latin typeface="JetBrains Mono"/>
              <a:ea typeface="JetBrains Mono"/>
              <a:cs typeface="JetBrains Mono"/>
              <a:sym typeface="JetBrains Mono"/>
            </a:endParaRPr>
          </a:p>
        </p:txBody>
      </p:sp>
      <p:sp>
        <p:nvSpPr>
          <p:cNvPr id="284" name="Google Shape;284;g39f544baa39_0_327"/>
          <p:cNvSpPr txBox="1"/>
          <p:nvPr>
            <p:ph idx="4" type="body"/>
          </p:nvPr>
        </p:nvSpPr>
        <p:spPr>
          <a:xfrm>
            <a:off x="6022438" y="3043219"/>
            <a:ext cx="1707300" cy="942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A0519"/>
              </a:buClr>
              <a:buSzPts val="1400"/>
              <a:buNone/>
            </a:pPr>
            <a:r>
              <a:rPr lang="ru-RU"/>
              <a:t>спектрограмма</a:t>
            </a:r>
            <a:endParaRPr/>
          </a:p>
          <a:p>
            <a:pPr indent="0" lvl="0" marL="0" rtl="0" algn="l">
              <a:lnSpc>
                <a:spcPct val="90000"/>
              </a:lnSpc>
              <a:spcBef>
                <a:spcPts val="0"/>
              </a:spcBef>
              <a:spcAft>
                <a:spcPts val="0"/>
              </a:spcAft>
              <a:buClr>
                <a:srgbClr val="0A0519"/>
              </a:buClr>
              <a:buSzPts val="1400"/>
              <a:buNone/>
            </a:pPr>
            <a:r>
              <a:rPr lang="ru-RU"/>
              <a:t>дискретные токены</a:t>
            </a:r>
            <a:endParaRPr/>
          </a:p>
          <a:p>
            <a:pPr indent="0" lvl="0" marL="0" rtl="0" algn="l">
              <a:lnSpc>
                <a:spcPct val="90000"/>
              </a:lnSpc>
              <a:spcBef>
                <a:spcPts val="0"/>
              </a:spcBef>
              <a:spcAft>
                <a:spcPts val="0"/>
              </a:spcAft>
              <a:buClr>
                <a:srgbClr val="0A0519"/>
              </a:buClr>
              <a:buSzPts val="1400"/>
              <a:buNone/>
            </a:pPr>
            <a:r>
              <a:rPr lang="ru-RU"/>
              <a:t>latent vectors</a:t>
            </a:r>
            <a:endParaRPr/>
          </a:p>
        </p:txBody>
      </p:sp>
      <p:cxnSp>
        <p:nvCxnSpPr>
          <p:cNvPr id="285" name="Google Shape;285;g39f544baa39_0_327"/>
          <p:cNvCxnSpPr>
            <a:stCxn id="278" idx="3"/>
            <a:endCxn id="282" idx="1"/>
          </p:cNvCxnSpPr>
          <p:nvPr/>
        </p:nvCxnSpPr>
        <p:spPr>
          <a:xfrm>
            <a:off x="5976276" y="2827744"/>
            <a:ext cx="1799700" cy="3600"/>
          </a:xfrm>
          <a:prstGeom prst="straightConnector1">
            <a:avLst/>
          </a:prstGeom>
          <a:noFill/>
          <a:ln cap="flat" cmpd="sng" w="9525">
            <a:solidFill>
              <a:schemeClr val="dk2"/>
            </a:solidFill>
            <a:prstDash val="solid"/>
            <a:round/>
            <a:headEnd len="med" w="med" type="none"/>
            <a:tailEnd len="med" w="med" type="triangle"/>
          </a:ln>
        </p:spPr>
      </p:cxnSp>
      <p:cxnSp>
        <p:nvCxnSpPr>
          <p:cNvPr id="286" name="Google Shape;286;g39f544baa39_0_327"/>
          <p:cNvCxnSpPr>
            <a:stCxn id="283" idx="3"/>
            <a:endCxn id="281" idx="2"/>
          </p:cNvCxnSpPr>
          <p:nvPr/>
        </p:nvCxnSpPr>
        <p:spPr>
          <a:xfrm flipH="1" rot="10800000">
            <a:off x="10180376" y="4168669"/>
            <a:ext cx="1264800" cy="661800"/>
          </a:xfrm>
          <a:prstGeom prst="straightConnector1">
            <a:avLst/>
          </a:prstGeom>
          <a:noFill/>
          <a:ln cap="flat" cmpd="sng" w="9525">
            <a:solidFill>
              <a:schemeClr val="dk2"/>
            </a:solidFill>
            <a:prstDash val="solid"/>
            <a:round/>
            <a:headEnd len="med" w="med" type="none"/>
            <a:tailEnd len="med" w="med" type="triangle"/>
          </a:ln>
        </p:spPr>
      </p:cxnSp>
      <p:cxnSp>
        <p:nvCxnSpPr>
          <p:cNvPr id="287" name="Google Shape;287;g39f544baa39_0_327"/>
          <p:cNvCxnSpPr>
            <a:stCxn id="282" idx="3"/>
            <a:endCxn id="280" idx="0"/>
          </p:cNvCxnSpPr>
          <p:nvPr/>
        </p:nvCxnSpPr>
        <p:spPr>
          <a:xfrm>
            <a:off x="10180401" y="2831194"/>
            <a:ext cx="1305000" cy="576000"/>
          </a:xfrm>
          <a:prstGeom prst="straightConnector1">
            <a:avLst/>
          </a:prstGeom>
          <a:noFill/>
          <a:ln cap="flat" cmpd="sng" w="9525">
            <a:solidFill>
              <a:schemeClr val="dk2"/>
            </a:solidFill>
            <a:prstDash val="solid"/>
            <a:round/>
            <a:headEnd len="med" w="med" type="none"/>
            <a:tailEnd len="med" w="med" type="triangle"/>
          </a:ln>
        </p:spPr>
      </p:cxnSp>
      <p:cxnSp>
        <p:nvCxnSpPr>
          <p:cNvPr id="288" name="Google Shape;288;g39f544baa39_0_327"/>
          <p:cNvCxnSpPr/>
          <p:nvPr/>
        </p:nvCxnSpPr>
        <p:spPr>
          <a:xfrm flipH="1" rot="10800000">
            <a:off x="1676201" y="4687544"/>
            <a:ext cx="1194900" cy="6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5"/>
          <p:cNvSpPr txBox="1"/>
          <p:nvPr>
            <p:ph idx="1" type="subTitle"/>
          </p:nvPr>
        </p:nvSpPr>
        <p:spPr>
          <a:xfrm>
            <a:off x="5107039" y="3843573"/>
            <a:ext cx="5174255" cy="92541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EDECED"/>
              </a:buClr>
              <a:buSzPts val="1800"/>
              <a:buNone/>
            </a:pPr>
            <a:r>
              <a:t/>
            </a:r>
            <a:endParaRPr/>
          </a:p>
        </p:txBody>
      </p:sp>
      <p:sp>
        <p:nvSpPr>
          <p:cNvPr id="88" name="Google Shape;88;p5"/>
          <p:cNvSpPr txBox="1"/>
          <p:nvPr>
            <p:ph idx="2" type="body"/>
          </p:nvPr>
        </p:nvSpPr>
        <p:spPr>
          <a:xfrm>
            <a:off x="5107039" y="1754562"/>
            <a:ext cx="7428113" cy="1500187"/>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rgbClr val="EDECED"/>
              </a:buClr>
              <a:buSzPts val="5400"/>
              <a:buNone/>
            </a:pPr>
            <a:r>
              <a:rPr lang="ru-RU"/>
              <a:t>Генерация речи. Лекция 1</a:t>
            </a:r>
            <a:endParaRPr/>
          </a:p>
        </p:txBody>
      </p:sp>
      <p:sp>
        <p:nvSpPr>
          <p:cNvPr id="89" name="Google Shape;89;p5"/>
          <p:cNvSpPr txBox="1"/>
          <p:nvPr>
            <p:ph idx="3" type="body"/>
          </p:nvPr>
        </p:nvSpPr>
        <p:spPr>
          <a:xfrm>
            <a:off x="663974" y="1361070"/>
            <a:ext cx="3484131" cy="3044551"/>
          </a:xfrm>
          <a:prstGeom prst="rect">
            <a:avLst/>
          </a:prstGeom>
          <a:noFill/>
          <a:ln>
            <a:noFill/>
          </a:ln>
        </p:spPr>
        <p:txBody>
          <a:bodyPr anchorCtr="0" anchor="t" bIns="45700" lIns="91425" spcFirstLastPara="1" rIns="91425" wrap="square" tIns="45700">
            <a:normAutofit/>
          </a:bodyPr>
          <a:lstStyle/>
          <a:p>
            <a:pPr indent="-101600" lvl="0" marL="228600" rtl="0" algn="l">
              <a:lnSpc>
                <a:spcPct val="90000"/>
              </a:lnSpc>
              <a:spcBef>
                <a:spcPts val="0"/>
              </a:spcBef>
              <a:spcAft>
                <a:spcPts val="0"/>
              </a:spcAft>
              <a:buClr>
                <a:srgbClr val="EDECED"/>
              </a:buClr>
              <a:buSzPts val="2000"/>
              <a:buNone/>
            </a:pPr>
            <a:r>
              <a:t/>
            </a:r>
            <a:endParaRPr/>
          </a:p>
        </p:txBody>
      </p:sp>
      <p:sp>
        <p:nvSpPr>
          <p:cNvPr id="90" name="Google Shape;90;p5"/>
          <p:cNvSpPr txBox="1"/>
          <p:nvPr>
            <p:ph idx="4" type="body"/>
          </p:nvPr>
        </p:nvSpPr>
        <p:spPr>
          <a:xfrm>
            <a:off x="663974" y="4731199"/>
            <a:ext cx="3599946" cy="70836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EDECED"/>
              </a:buClr>
              <a:buSzPts val="2400"/>
              <a:buNone/>
            </a:pPr>
            <a:r>
              <a:rPr lang="ru-RU" sz="2600"/>
              <a:t>Садекова Таснима</a:t>
            </a:r>
            <a:endParaRPr/>
          </a:p>
        </p:txBody>
      </p:sp>
      <p:sp>
        <p:nvSpPr>
          <p:cNvPr id="91" name="Google Shape;91;p5"/>
          <p:cNvSpPr txBox="1"/>
          <p:nvPr>
            <p:ph idx="5" type="body"/>
          </p:nvPr>
        </p:nvSpPr>
        <p:spPr>
          <a:xfrm>
            <a:off x="663975" y="5650187"/>
            <a:ext cx="3599946" cy="60055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EDECED"/>
              </a:buClr>
              <a:buSzPts val="1400"/>
              <a:buNone/>
            </a:pPr>
            <a:r>
              <a:rPr lang="ru-RU" sz="2300"/>
              <a:t>Huawei</a:t>
            </a:r>
            <a:endParaRPr sz="2300"/>
          </a:p>
        </p:txBody>
      </p:sp>
      <p:sp>
        <p:nvSpPr>
          <p:cNvPr id="92" name="Google Shape;92;p5"/>
          <p:cNvSpPr txBox="1"/>
          <p:nvPr>
            <p:ph idx="6" type="body"/>
          </p:nvPr>
        </p:nvSpPr>
        <p:spPr>
          <a:xfrm>
            <a:off x="10639741" y="6230538"/>
            <a:ext cx="1294637" cy="345875"/>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rgbClr val="EDECED"/>
              </a:buClr>
              <a:buSzPts val="20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39f544baa39_0_253"/>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TTS pipeline</a:t>
            </a:r>
            <a:endParaRPr/>
          </a:p>
        </p:txBody>
      </p:sp>
      <p:sp>
        <p:nvSpPr>
          <p:cNvPr id="294" name="Google Shape;294;g39f544baa39_0_253"/>
          <p:cNvSpPr txBox="1"/>
          <p:nvPr>
            <p:ph idx="3" type="body"/>
          </p:nvPr>
        </p:nvSpPr>
        <p:spPr>
          <a:xfrm>
            <a:off x="146450" y="3447669"/>
            <a:ext cx="900000" cy="442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A0519"/>
              </a:buClr>
              <a:buSzPts val="1400"/>
              <a:buNone/>
            </a:pPr>
            <a:r>
              <a:rPr lang="ru-RU" sz="1600"/>
              <a:t>Текст</a:t>
            </a:r>
            <a:endParaRPr sz="1600"/>
          </a:p>
        </p:txBody>
      </p:sp>
      <p:sp>
        <p:nvSpPr>
          <p:cNvPr id="295" name="Google Shape;295;g39f544baa39_0_253"/>
          <p:cNvSpPr txBox="1"/>
          <p:nvPr>
            <p:ph idx="4" type="body"/>
          </p:nvPr>
        </p:nvSpPr>
        <p:spPr>
          <a:xfrm>
            <a:off x="1651076" y="3197619"/>
            <a:ext cx="1244700" cy="942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A0519"/>
              </a:buClr>
              <a:buSzPts val="1400"/>
              <a:buNone/>
            </a:pPr>
            <a:r>
              <a:rPr lang="ru-RU"/>
              <a:t>Буквы</a:t>
            </a:r>
            <a:endParaRPr/>
          </a:p>
          <a:p>
            <a:pPr indent="0" lvl="0" marL="0" rtl="0" algn="l">
              <a:lnSpc>
                <a:spcPct val="90000"/>
              </a:lnSpc>
              <a:spcBef>
                <a:spcPts val="0"/>
              </a:spcBef>
              <a:spcAft>
                <a:spcPts val="0"/>
              </a:spcAft>
              <a:buClr>
                <a:srgbClr val="0A0519"/>
              </a:buClr>
              <a:buSzPts val="1400"/>
              <a:buNone/>
            </a:pPr>
            <a:r>
              <a:rPr lang="ru-RU"/>
              <a:t>Фонемы</a:t>
            </a:r>
            <a:endParaRPr/>
          </a:p>
          <a:p>
            <a:pPr indent="0" lvl="0" marL="0" rtl="0" algn="l">
              <a:lnSpc>
                <a:spcPct val="90000"/>
              </a:lnSpc>
              <a:spcBef>
                <a:spcPts val="0"/>
              </a:spcBef>
              <a:spcAft>
                <a:spcPts val="0"/>
              </a:spcAft>
              <a:buClr>
                <a:srgbClr val="0A0519"/>
              </a:buClr>
              <a:buSzPts val="1400"/>
              <a:buNone/>
            </a:pPr>
            <a:r>
              <a:rPr lang="ru-RU"/>
              <a:t>Токены</a:t>
            </a:r>
            <a:endParaRPr/>
          </a:p>
          <a:p>
            <a:pPr indent="0" lvl="0" marL="0" rtl="0" algn="l">
              <a:lnSpc>
                <a:spcPct val="90000"/>
              </a:lnSpc>
              <a:spcBef>
                <a:spcPts val="0"/>
              </a:spcBef>
              <a:spcAft>
                <a:spcPts val="0"/>
              </a:spcAft>
              <a:buClr>
                <a:srgbClr val="0A0519"/>
              </a:buClr>
              <a:buSzPts val="1400"/>
              <a:buNone/>
            </a:pPr>
            <a:r>
              <a:rPr lang="ru-RU"/>
              <a:t>ssl юниты</a:t>
            </a:r>
            <a:endParaRPr/>
          </a:p>
        </p:txBody>
      </p:sp>
      <p:sp>
        <p:nvSpPr>
          <p:cNvPr id="296" name="Google Shape;296;g39f544baa39_0_253"/>
          <p:cNvSpPr/>
          <p:nvPr/>
        </p:nvSpPr>
        <p:spPr>
          <a:xfrm rot="-5398558">
            <a:off x="476" y="3448269"/>
            <a:ext cx="2859900" cy="441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a:latin typeface="JetBrains Mono"/>
                <a:ea typeface="JetBrains Mono"/>
                <a:cs typeface="JetBrains Mono"/>
                <a:sym typeface="JetBrains Mono"/>
              </a:rPr>
              <a:t>Предобработка текста</a:t>
            </a:r>
            <a:endParaRPr>
              <a:latin typeface="JetBrains Mono"/>
              <a:ea typeface="JetBrains Mono"/>
              <a:cs typeface="JetBrains Mono"/>
              <a:sym typeface="JetBrains Mono"/>
            </a:endParaRPr>
          </a:p>
        </p:txBody>
      </p:sp>
      <p:sp>
        <p:nvSpPr>
          <p:cNvPr id="297" name="Google Shape;297;g39f544baa39_0_253"/>
          <p:cNvSpPr/>
          <p:nvPr/>
        </p:nvSpPr>
        <p:spPr>
          <a:xfrm>
            <a:off x="2846075" y="1671550"/>
            <a:ext cx="3130200" cy="2306400"/>
          </a:xfrm>
          <a:prstGeom prst="roundRect">
            <a:avLst>
              <a:gd fmla="val 16667" name="adj"/>
            </a:avLst>
          </a:prstGeom>
          <a:solidFill>
            <a:srgbClr val="72CC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a:latin typeface="JetBrains Mono"/>
                <a:ea typeface="JetBrains Mono"/>
                <a:cs typeface="JetBrains Mono"/>
                <a:sym typeface="JetBrains Mono"/>
              </a:rPr>
              <a:t>Акустическая модель</a:t>
            </a:r>
            <a:endParaRPr>
              <a:latin typeface="JetBrains Mono"/>
              <a:ea typeface="JetBrains Mono"/>
              <a:cs typeface="JetBrains Mono"/>
              <a:sym typeface="JetBrains Mono"/>
            </a:endParaRPr>
          </a:p>
          <a:p>
            <a:pPr indent="0" lvl="0" marL="0" rtl="0" algn="ctr">
              <a:spcBef>
                <a:spcPts val="0"/>
              </a:spcBef>
              <a:spcAft>
                <a:spcPts val="0"/>
              </a:spcAft>
              <a:buNone/>
            </a:pPr>
            <a:r>
              <a:rPr lang="ru-RU">
                <a:latin typeface="JetBrains Mono"/>
                <a:ea typeface="JetBrains Mono"/>
                <a:cs typeface="JetBrains Mono"/>
                <a:sym typeface="JetBrains Mono"/>
              </a:rPr>
              <a:t>(RNN, CNN, </a:t>
            </a:r>
            <a:endParaRPr>
              <a:latin typeface="JetBrains Mono"/>
              <a:ea typeface="JetBrains Mono"/>
              <a:cs typeface="JetBrains Mono"/>
              <a:sym typeface="JetBrains Mono"/>
            </a:endParaRPr>
          </a:p>
          <a:p>
            <a:pPr indent="0" lvl="0" marL="0" rtl="0" algn="ctr">
              <a:spcBef>
                <a:spcPts val="0"/>
              </a:spcBef>
              <a:spcAft>
                <a:spcPts val="0"/>
              </a:spcAft>
              <a:buNone/>
            </a:pPr>
            <a:r>
              <a:rPr lang="ru-RU">
                <a:latin typeface="JetBrains Mono"/>
                <a:ea typeface="JetBrains Mono"/>
                <a:cs typeface="JetBrains Mono"/>
                <a:sym typeface="JetBrains Mono"/>
              </a:rPr>
              <a:t>Transformer, Diffusion)</a:t>
            </a:r>
            <a:endParaRPr>
              <a:latin typeface="JetBrains Mono"/>
              <a:ea typeface="JetBrains Mono"/>
              <a:cs typeface="JetBrains Mono"/>
              <a:sym typeface="JetBrains Mono"/>
            </a:endParaRPr>
          </a:p>
        </p:txBody>
      </p:sp>
      <p:cxnSp>
        <p:nvCxnSpPr>
          <p:cNvPr id="298" name="Google Shape;298;g39f544baa39_0_253"/>
          <p:cNvCxnSpPr>
            <a:endCxn id="297" idx="1"/>
          </p:cNvCxnSpPr>
          <p:nvPr/>
        </p:nvCxnSpPr>
        <p:spPr>
          <a:xfrm flipH="1" rot="10800000">
            <a:off x="1651175" y="2824750"/>
            <a:ext cx="1194900" cy="6900"/>
          </a:xfrm>
          <a:prstGeom prst="straightConnector1">
            <a:avLst/>
          </a:prstGeom>
          <a:noFill/>
          <a:ln cap="flat" cmpd="sng" w="9525">
            <a:solidFill>
              <a:schemeClr val="dk2"/>
            </a:solidFill>
            <a:prstDash val="solid"/>
            <a:round/>
            <a:headEnd len="med" w="med" type="none"/>
            <a:tailEnd len="med" w="med" type="triangle"/>
          </a:ln>
        </p:spPr>
      </p:cxnSp>
      <p:sp>
        <p:nvSpPr>
          <p:cNvPr id="299" name="Google Shape;299;g39f544baa39_0_253"/>
          <p:cNvSpPr txBox="1"/>
          <p:nvPr>
            <p:ph idx="3" type="body"/>
          </p:nvPr>
        </p:nvSpPr>
        <p:spPr>
          <a:xfrm>
            <a:off x="10990653" y="3407219"/>
            <a:ext cx="989400" cy="3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A0519"/>
              </a:buClr>
              <a:buSzPts val="1400"/>
              <a:buNone/>
            </a:pPr>
            <a:r>
              <a:rPr lang="ru-RU" sz="1600"/>
              <a:t>Аудио</a:t>
            </a:r>
            <a:endParaRPr sz="1600"/>
          </a:p>
        </p:txBody>
      </p:sp>
      <p:pic>
        <p:nvPicPr>
          <p:cNvPr id="300" name="Google Shape;300;g39f544baa39_0_253"/>
          <p:cNvPicPr preferRelativeResize="0"/>
          <p:nvPr/>
        </p:nvPicPr>
        <p:blipFill>
          <a:blip r:embed="rId3">
            <a:alphaModFix/>
          </a:blip>
          <a:stretch>
            <a:fillRect/>
          </a:stretch>
        </p:blipFill>
        <p:spPr>
          <a:xfrm>
            <a:off x="11224202" y="3726419"/>
            <a:ext cx="442200" cy="442200"/>
          </a:xfrm>
          <a:prstGeom prst="rect">
            <a:avLst/>
          </a:prstGeom>
          <a:noFill/>
          <a:ln>
            <a:noFill/>
          </a:ln>
        </p:spPr>
      </p:pic>
      <p:sp>
        <p:nvSpPr>
          <p:cNvPr id="301" name="Google Shape;301;g39f544baa39_0_253"/>
          <p:cNvSpPr/>
          <p:nvPr/>
        </p:nvSpPr>
        <p:spPr>
          <a:xfrm>
            <a:off x="8485925" y="1674997"/>
            <a:ext cx="2404500" cy="9423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a:latin typeface="JetBrains Mono"/>
                <a:ea typeface="JetBrains Mono"/>
                <a:cs typeface="JetBrains Mono"/>
                <a:sym typeface="JetBrains Mono"/>
              </a:rPr>
              <a:t>Вокодер</a:t>
            </a:r>
            <a:endParaRPr>
              <a:latin typeface="JetBrains Mono"/>
              <a:ea typeface="JetBrains Mono"/>
              <a:cs typeface="JetBrains Mono"/>
              <a:sym typeface="JetBrains Mono"/>
            </a:endParaRPr>
          </a:p>
          <a:p>
            <a:pPr indent="0" lvl="0" marL="0" rtl="0" algn="ctr">
              <a:spcBef>
                <a:spcPts val="0"/>
              </a:spcBef>
              <a:spcAft>
                <a:spcPts val="0"/>
              </a:spcAft>
              <a:buNone/>
            </a:pPr>
            <a:r>
              <a:rPr lang="ru-RU">
                <a:latin typeface="JetBrains Mono"/>
                <a:ea typeface="JetBrains Mono"/>
                <a:cs typeface="JetBrains Mono"/>
                <a:sym typeface="JetBrains Mono"/>
              </a:rPr>
              <a:t>(CNN, RNN, GAN, Diffusion, FM, ..)</a:t>
            </a:r>
            <a:endParaRPr>
              <a:latin typeface="JetBrains Mono"/>
              <a:ea typeface="JetBrains Mono"/>
              <a:cs typeface="JetBrains Mono"/>
              <a:sym typeface="JetBrains Mono"/>
            </a:endParaRPr>
          </a:p>
        </p:txBody>
      </p:sp>
      <p:sp>
        <p:nvSpPr>
          <p:cNvPr id="302" name="Google Shape;302;g39f544baa39_0_253"/>
          <p:cNvSpPr/>
          <p:nvPr/>
        </p:nvSpPr>
        <p:spPr>
          <a:xfrm>
            <a:off x="2895776" y="4396519"/>
            <a:ext cx="7284600" cy="8679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a:latin typeface="JetBrains Mono"/>
                <a:ea typeface="JetBrains Mono"/>
                <a:cs typeface="JetBrains Mono"/>
                <a:sym typeface="JetBrains Mono"/>
              </a:rPr>
              <a:t>End-to-end </a:t>
            </a:r>
            <a:endParaRPr>
              <a:latin typeface="JetBrains Mono"/>
              <a:ea typeface="JetBrains Mono"/>
              <a:cs typeface="JetBrains Mono"/>
              <a:sym typeface="JetBrains Mono"/>
            </a:endParaRPr>
          </a:p>
        </p:txBody>
      </p:sp>
      <p:sp>
        <p:nvSpPr>
          <p:cNvPr id="303" name="Google Shape;303;g39f544baa39_0_253"/>
          <p:cNvSpPr txBox="1"/>
          <p:nvPr>
            <p:ph idx="4" type="body"/>
          </p:nvPr>
        </p:nvSpPr>
        <p:spPr>
          <a:xfrm>
            <a:off x="6197600" y="1675025"/>
            <a:ext cx="2067000" cy="9423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0A0519"/>
              </a:buClr>
              <a:buSzPts val="1400"/>
              <a:buNone/>
            </a:pPr>
            <a:r>
              <a:rPr lang="ru-RU"/>
              <a:t>спектрограмма</a:t>
            </a:r>
            <a:endParaRPr/>
          </a:p>
          <a:p>
            <a:pPr indent="0" lvl="0" marL="0" rtl="0" algn="ctr">
              <a:lnSpc>
                <a:spcPct val="90000"/>
              </a:lnSpc>
              <a:spcBef>
                <a:spcPts val="0"/>
              </a:spcBef>
              <a:spcAft>
                <a:spcPts val="0"/>
              </a:spcAft>
              <a:buClr>
                <a:srgbClr val="0A0519"/>
              </a:buClr>
              <a:buSzPts val="1400"/>
              <a:buNone/>
            </a:pPr>
            <a:r>
              <a:rPr lang="ru-RU"/>
              <a:t>дискретные токены</a:t>
            </a:r>
            <a:endParaRPr/>
          </a:p>
        </p:txBody>
      </p:sp>
      <p:cxnSp>
        <p:nvCxnSpPr>
          <p:cNvPr id="304" name="Google Shape;304;g39f544baa39_0_253"/>
          <p:cNvCxnSpPr>
            <a:endCxn id="301" idx="1"/>
          </p:cNvCxnSpPr>
          <p:nvPr/>
        </p:nvCxnSpPr>
        <p:spPr>
          <a:xfrm>
            <a:off x="5958425" y="2139547"/>
            <a:ext cx="2527500" cy="6600"/>
          </a:xfrm>
          <a:prstGeom prst="straightConnector1">
            <a:avLst/>
          </a:prstGeom>
          <a:noFill/>
          <a:ln cap="flat" cmpd="sng" w="9525">
            <a:solidFill>
              <a:schemeClr val="dk2"/>
            </a:solidFill>
            <a:prstDash val="solid"/>
            <a:round/>
            <a:headEnd len="med" w="med" type="none"/>
            <a:tailEnd len="med" w="med" type="triangle"/>
          </a:ln>
        </p:spPr>
      </p:cxnSp>
      <p:cxnSp>
        <p:nvCxnSpPr>
          <p:cNvPr id="305" name="Google Shape;305;g39f544baa39_0_253"/>
          <p:cNvCxnSpPr>
            <a:stCxn id="302" idx="3"/>
            <a:endCxn id="300" idx="2"/>
          </p:cNvCxnSpPr>
          <p:nvPr/>
        </p:nvCxnSpPr>
        <p:spPr>
          <a:xfrm flipH="1" rot="10800000">
            <a:off x="10180376" y="4168669"/>
            <a:ext cx="1264800" cy="661800"/>
          </a:xfrm>
          <a:prstGeom prst="straightConnector1">
            <a:avLst/>
          </a:prstGeom>
          <a:noFill/>
          <a:ln cap="flat" cmpd="sng" w="9525">
            <a:solidFill>
              <a:schemeClr val="dk2"/>
            </a:solidFill>
            <a:prstDash val="solid"/>
            <a:round/>
            <a:headEnd len="med" w="med" type="none"/>
            <a:tailEnd len="med" w="med" type="triangle"/>
          </a:ln>
        </p:spPr>
      </p:cxnSp>
      <p:cxnSp>
        <p:nvCxnSpPr>
          <p:cNvPr id="306" name="Google Shape;306;g39f544baa39_0_253"/>
          <p:cNvCxnSpPr>
            <a:stCxn id="301" idx="3"/>
            <a:endCxn id="299" idx="0"/>
          </p:cNvCxnSpPr>
          <p:nvPr/>
        </p:nvCxnSpPr>
        <p:spPr>
          <a:xfrm>
            <a:off x="10890425" y="2146147"/>
            <a:ext cx="594900" cy="1261200"/>
          </a:xfrm>
          <a:prstGeom prst="straightConnector1">
            <a:avLst/>
          </a:prstGeom>
          <a:noFill/>
          <a:ln cap="flat" cmpd="sng" w="9525">
            <a:solidFill>
              <a:schemeClr val="dk2"/>
            </a:solidFill>
            <a:prstDash val="solid"/>
            <a:round/>
            <a:headEnd len="med" w="med" type="none"/>
            <a:tailEnd len="med" w="med" type="triangle"/>
          </a:ln>
        </p:spPr>
      </p:cxnSp>
      <p:cxnSp>
        <p:nvCxnSpPr>
          <p:cNvPr id="307" name="Google Shape;307;g39f544baa39_0_253"/>
          <p:cNvCxnSpPr/>
          <p:nvPr/>
        </p:nvCxnSpPr>
        <p:spPr>
          <a:xfrm flipH="1" rot="10800000">
            <a:off x="1676201" y="4687544"/>
            <a:ext cx="1194900" cy="6900"/>
          </a:xfrm>
          <a:prstGeom prst="straightConnector1">
            <a:avLst/>
          </a:prstGeom>
          <a:noFill/>
          <a:ln cap="flat" cmpd="sng" w="9525">
            <a:solidFill>
              <a:schemeClr val="dk2"/>
            </a:solidFill>
            <a:prstDash val="solid"/>
            <a:round/>
            <a:headEnd len="med" w="med" type="none"/>
            <a:tailEnd len="med" w="med" type="triangle"/>
          </a:ln>
        </p:spPr>
      </p:cxnSp>
      <p:cxnSp>
        <p:nvCxnSpPr>
          <p:cNvPr id="308" name="Google Shape;308;g39f544baa39_0_253"/>
          <p:cNvCxnSpPr/>
          <p:nvPr/>
        </p:nvCxnSpPr>
        <p:spPr>
          <a:xfrm flipH="1" rot="10800000">
            <a:off x="5958375" y="3500013"/>
            <a:ext cx="871200" cy="300"/>
          </a:xfrm>
          <a:prstGeom prst="straightConnector1">
            <a:avLst/>
          </a:prstGeom>
          <a:noFill/>
          <a:ln cap="flat" cmpd="sng" w="9525">
            <a:solidFill>
              <a:schemeClr val="dk2"/>
            </a:solidFill>
            <a:prstDash val="solid"/>
            <a:round/>
            <a:headEnd len="med" w="med" type="none"/>
            <a:tailEnd len="med" w="med" type="triangle"/>
          </a:ln>
        </p:spPr>
      </p:cxnSp>
      <p:sp>
        <p:nvSpPr>
          <p:cNvPr id="309" name="Google Shape;309;g39f544baa39_0_253"/>
          <p:cNvSpPr txBox="1"/>
          <p:nvPr>
            <p:ph idx="4" type="body"/>
          </p:nvPr>
        </p:nvSpPr>
        <p:spPr>
          <a:xfrm>
            <a:off x="5958375" y="2803488"/>
            <a:ext cx="1305000" cy="942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A0519"/>
              </a:buClr>
              <a:buSzPts val="1400"/>
              <a:buNone/>
            </a:pPr>
            <a:r>
              <a:rPr lang="ru-RU"/>
              <a:t>дискретные токены</a:t>
            </a:r>
            <a:endParaRPr/>
          </a:p>
        </p:txBody>
      </p:sp>
      <p:sp>
        <p:nvSpPr>
          <p:cNvPr id="310" name="Google Shape;310;g39f544baa39_0_253"/>
          <p:cNvSpPr/>
          <p:nvPr/>
        </p:nvSpPr>
        <p:spPr>
          <a:xfrm>
            <a:off x="9371825" y="3035750"/>
            <a:ext cx="1518600" cy="9423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a:latin typeface="JetBrains Mono"/>
                <a:ea typeface="JetBrains Mono"/>
                <a:cs typeface="JetBrains Mono"/>
                <a:sym typeface="JetBrains Mono"/>
              </a:rPr>
              <a:t>Вокодер</a:t>
            </a:r>
            <a:endParaRPr>
              <a:latin typeface="JetBrains Mono"/>
              <a:ea typeface="JetBrains Mono"/>
              <a:cs typeface="JetBrains Mono"/>
              <a:sym typeface="JetBrains Mono"/>
            </a:endParaRPr>
          </a:p>
        </p:txBody>
      </p:sp>
      <p:sp>
        <p:nvSpPr>
          <p:cNvPr id="311" name="Google Shape;311;g39f544baa39_0_253"/>
          <p:cNvSpPr txBox="1"/>
          <p:nvPr>
            <p:ph idx="4" type="body"/>
          </p:nvPr>
        </p:nvSpPr>
        <p:spPr>
          <a:xfrm>
            <a:off x="8056451" y="2803494"/>
            <a:ext cx="1707300" cy="942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A0519"/>
              </a:buClr>
              <a:buSzPts val="1400"/>
              <a:buNone/>
            </a:pPr>
            <a:r>
              <a:rPr lang="ru-RU"/>
              <a:t>спектрограмма</a:t>
            </a:r>
            <a:endParaRPr/>
          </a:p>
          <a:p>
            <a:pPr indent="0" lvl="0" marL="0" rtl="0" algn="l">
              <a:lnSpc>
                <a:spcPct val="90000"/>
              </a:lnSpc>
              <a:spcBef>
                <a:spcPts val="0"/>
              </a:spcBef>
              <a:spcAft>
                <a:spcPts val="0"/>
              </a:spcAft>
              <a:buClr>
                <a:srgbClr val="0A0519"/>
              </a:buClr>
              <a:buSzPts val="1400"/>
              <a:buNone/>
            </a:pPr>
            <a:r>
              <a:t/>
            </a:r>
            <a:endParaRPr/>
          </a:p>
        </p:txBody>
      </p:sp>
      <p:sp>
        <p:nvSpPr>
          <p:cNvPr id="312" name="Google Shape;312;g39f544baa39_0_253"/>
          <p:cNvSpPr/>
          <p:nvPr/>
        </p:nvSpPr>
        <p:spPr>
          <a:xfrm>
            <a:off x="6829575" y="3035763"/>
            <a:ext cx="1518600" cy="942300"/>
          </a:xfrm>
          <a:prstGeom prst="roundRect">
            <a:avLst>
              <a:gd fmla="val 16667" name="adj"/>
            </a:avLst>
          </a:prstGeom>
          <a:solidFill>
            <a:srgbClr val="AEA3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a:latin typeface="JetBrains Mono"/>
                <a:ea typeface="JetBrains Mono"/>
                <a:cs typeface="JetBrains Mono"/>
                <a:sym typeface="JetBrains Mono"/>
              </a:rPr>
              <a:t>Модель</a:t>
            </a:r>
            <a:endParaRPr>
              <a:latin typeface="JetBrains Mono"/>
              <a:ea typeface="JetBrains Mono"/>
              <a:cs typeface="JetBrains Mono"/>
              <a:sym typeface="JetBrains Mono"/>
            </a:endParaRPr>
          </a:p>
        </p:txBody>
      </p:sp>
      <p:cxnSp>
        <p:nvCxnSpPr>
          <p:cNvPr id="313" name="Google Shape;313;g39f544baa39_0_253"/>
          <p:cNvCxnSpPr/>
          <p:nvPr/>
        </p:nvCxnSpPr>
        <p:spPr>
          <a:xfrm>
            <a:off x="8348175" y="3506913"/>
            <a:ext cx="1044000" cy="7500"/>
          </a:xfrm>
          <a:prstGeom prst="straightConnector1">
            <a:avLst/>
          </a:prstGeom>
          <a:noFill/>
          <a:ln cap="flat" cmpd="sng" w="9525">
            <a:solidFill>
              <a:schemeClr val="dk2"/>
            </a:solidFill>
            <a:prstDash val="solid"/>
            <a:round/>
            <a:headEnd len="med" w="med" type="none"/>
            <a:tailEnd len="med" w="med" type="triangle"/>
          </a:ln>
        </p:spPr>
      </p:cxnSp>
      <p:cxnSp>
        <p:nvCxnSpPr>
          <p:cNvPr id="314" name="Google Shape;314;g39f544baa39_0_253"/>
          <p:cNvCxnSpPr>
            <a:stCxn id="310" idx="3"/>
            <a:endCxn id="300" idx="1"/>
          </p:cNvCxnSpPr>
          <p:nvPr/>
        </p:nvCxnSpPr>
        <p:spPr>
          <a:xfrm>
            <a:off x="10890425" y="3506900"/>
            <a:ext cx="333900" cy="440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39f544baa39_0_345"/>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TTS pipeline</a:t>
            </a:r>
            <a:endParaRPr/>
          </a:p>
        </p:txBody>
      </p:sp>
      <p:sp>
        <p:nvSpPr>
          <p:cNvPr id="320" name="Google Shape;320;g39f544baa39_0_345"/>
          <p:cNvSpPr txBox="1"/>
          <p:nvPr>
            <p:ph idx="3" type="body"/>
          </p:nvPr>
        </p:nvSpPr>
        <p:spPr>
          <a:xfrm>
            <a:off x="146450" y="3447669"/>
            <a:ext cx="900000" cy="442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A0519"/>
              </a:buClr>
              <a:buSzPts val="1400"/>
              <a:buNone/>
            </a:pPr>
            <a:r>
              <a:rPr lang="ru-RU" sz="1600"/>
              <a:t>Текст</a:t>
            </a:r>
            <a:endParaRPr sz="1600"/>
          </a:p>
        </p:txBody>
      </p:sp>
      <p:sp>
        <p:nvSpPr>
          <p:cNvPr id="321" name="Google Shape;321;g39f544baa39_0_345"/>
          <p:cNvSpPr txBox="1"/>
          <p:nvPr>
            <p:ph idx="4" type="body"/>
          </p:nvPr>
        </p:nvSpPr>
        <p:spPr>
          <a:xfrm>
            <a:off x="1651076" y="3197619"/>
            <a:ext cx="1244700" cy="942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A0519"/>
              </a:buClr>
              <a:buSzPts val="1400"/>
              <a:buNone/>
            </a:pPr>
            <a:r>
              <a:rPr lang="ru-RU"/>
              <a:t>Буквы</a:t>
            </a:r>
            <a:endParaRPr/>
          </a:p>
          <a:p>
            <a:pPr indent="0" lvl="0" marL="0" rtl="0" algn="l">
              <a:lnSpc>
                <a:spcPct val="90000"/>
              </a:lnSpc>
              <a:spcBef>
                <a:spcPts val="0"/>
              </a:spcBef>
              <a:spcAft>
                <a:spcPts val="0"/>
              </a:spcAft>
              <a:buClr>
                <a:srgbClr val="0A0519"/>
              </a:buClr>
              <a:buSzPts val="1400"/>
              <a:buNone/>
            </a:pPr>
            <a:r>
              <a:rPr lang="ru-RU"/>
              <a:t>Фонемы</a:t>
            </a:r>
            <a:endParaRPr/>
          </a:p>
          <a:p>
            <a:pPr indent="0" lvl="0" marL="0" rtl="0" algn="l">
              <a:lnSpc>
                <a:spcPct val="90000"/>
              </a:lnSpc>
              <a:spcBef>
                <a:spcPts val="0"/>
              </a:spcBef>
              <a:spcAft>
                <a:spcPts val="0"/>
              </a:spcAft>
              <a:buClr>
                <a:srgbClr val="0A0519"/>
              </a:buClr>
              <a:buSzPts val="1400"/>
              <a:buNone/>
            </a:pPr>
            <a:r>
              <a:rPr lang="ru-RU"/>
              <a:t>Токены</a:t>
            </a:r>
            <a:endParaRPr/>
          </a:p>
          <a:p>
            <a:pPr indent="0" lvl="0" marL="0" rtl="0" algn="l">
              <a:lnSpc>
                <a:spcPct val="90000"/>
              </a:lnSpc>
              <a:spcBef>
                <a:spcPts val="0"/>
              </a:spcBef>
              <a:spcAft>
                <a:spcPts val="0"/>
              </a:spcAft>
              <a:buClr>
                <a:srgbClr val="0A0519"/>
              </a:buClr>
              <a:buSzPts val="1400"/>
              <a:buNone/>
            </a:pPr>
            <a:r>
              <a:rPr lang="ru-RU"/>
              <a:t>ssl юниты</a:t>
            </a:r>
            <a:endParaRPr/>
          </a:p>
        </p:txBody>
      </p:sp>
      <p:sp>
        <p:nvSpPr>
          <p:cNvPr id="322" name="Google Shape;322;g39f544baa39_0_345"/>
          <p:cNvSpPr/>
          <p:nvPr/>
        </p:nvSpPr>
        <p:spPr>
          <a:xfrm rot="-5398558">
            <a:off x="476" y="3448269"/>
            <a:ext cx="2859900" cy="4410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a:latin typeface="JetBrains Mono"/>
                <a:ea typeface="JetBrains Mono"/>
                <a:cs typeface="JetBrains Mono"/>
                <a:sym typeface="JetBrains Mono"/>
              </a:rPr>
              <a:t>Предобработка текста</a:t>
            </a:r>
            <a:endParaRPr>
              <a:latin typeface="JetBrains Mono"/>
              <a:ea typeface="JetBrains Mono"/>
              <a:cs typeface="JetBrains Mono"/>
              <a:sym typeface="JetBrains Mono"/>
            </a:endParaRPr>
          </a:p>
        </p:txBody>
      </p:sp>
      <p:sp>
        <p:nvSpPr>
          <p:cNvPr id="323" name="Google Shape;323;g39f544baa39_0_345"/>
          <p:cNvSpPr/>
          <p:nvPr/>
        </p:nvSpPr>
        <p:spPr>
          <a:xfrm>
            <a:off x="2846075" y="1671550"/>
            <a:ext cx="3130200" cy="2306400"/>
          </a:xfrm>
          <a:prstGeom prst="roundRect">
            <a:avLst>
              <a:gd fmla="val 16667" name="adj"/>
            </a:avLst>
          </a:prstGeom>
          <a:solidFill>
            <a:srgbClr val="72CC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a:latin typeface="JetBrains Mono"/>
                <a:ea typeface="JetBrains Mono"/>
                <a:cs typeface="JetBrains Mono"/>
                <a:sym typeface="JetBrains Mono"/>
              </a:rPr>
              <a:t>Акустическая модель</a:t>
            </a:r>
            <a:endParaRPr>
              <a:latin typeface="JetBrains Mono"/>
              <a:ea typeface="JetBrains Mono"/>
              <a:cs typeface="JetBrains Mono"/>
              <a:sym typeface="JetBrains Mono"/>
            </a:endParaRPr>
          </a:p>
          <a:p>
            <a:pPr indent="0" lvl="0" marL="0" rtl="0" algn="ctr">
              <a:spcBef>
                <a:spcPts val="0"/>
              </a:spcBef>
              <a:spcAft>
                <a:spcPts val="0"/>
              </a:spcAft>
              <a:buNone/>
            </a:pPr>
            <a:r>
              <a:rPr lang="ru-RU">
                <a:latin typeface="JetBrains Mono"/>
                <a:ea typeface="JetBrains Mono"/>
                <a:cs typeface="JetBrains Mono"/>
                <a:sym typeface="JetBrains Mono"/>
              </a:rPr>
              <a:t>(RNN, CNN, </a:t>
            </a:r>
            <a:endParaRPr>
              <a:latin typeface="JetBrains Mono"/>
              <a:ea typeface="JetBrains Mono"/>
              <a:cs typeface="JetBrains Mono"/>
              <a:sym typeface="JetBrains Mono"/>
            </a:endParaRPr>
          </a:p>
          <a:p>
            <a:pPr indent="0" lvl="0" marL="0" rtl="0" algn="ctr">
              <a:spcBef>
                <a:spcPts val="0"/>
              </a:spcBef>
              <a:spcAft>
                <a:spcPts val="0"/>
              </a:spcAft>
              <a:buNone/>
            </a:pPr>
            <a:r>
              <a:rPr lang="ru-RU">
                <a:latin typeface="JetBrains Mono"/>
                <a:ea typeface="JetBrains Mono"/>
                <a:cs typeface="JetBrains Mono"/>
                <a:sym typeface="JetBrains Mono"/>
              </a:rPr>
              <a:t>Transformer, Diffusion)</a:t>
            </a:r>
            <a:endParaRPr>
              <a:latin typeface="JetBrains Mono"/>
              <a:ea typeface="JetBrains Mono"/>
              <a:cs typeface="JetBrains Mono"/>
              <a:sym typeface="JetBrains Mono"/>
            </a:endParaRPr>
          </a:p>
        </p:txBody>
      </p:sp>
      <p:cxnSp>
        <p:nvCxnSpPr>
          <p:cNvPr id="324" name="Google Shape;324;g39f544baa39_0_345"/>
          <p:cNvCxnSpPr>
            <a:endCxn id="323" idx="1"/>
          </p:cNvCxnSpPr>
          <p:nvPr/>
        </p:nvCxnSpPr>
        <p:spPr>
          <a:xfrm flipH="1" rot="10800000">
            <a:off x="1651175" y="2824750"/>
            <a:ext cx="1194900" cy="6900"/>
          </a:xfrm>
          <a:prstGeom prst="straightConnector1">
            <a:avLst/>
          </a:prstGeom>
          <a:noFill/>
          <a:ln cap="flat" cmpd="sng" w="9525">
            <a:solidFill>
              <a:schemeClr val="dk2"/>
            </a:solidFill>
            <a:prstDash val="solid"/>
            <a:round/>
            <a:headEnd len="med" w="med" type="none"/>
            <a:tailEnd len="med" w="med" type="triangle"/>
          </a:ln>
        </p:spPr>
      </p:cxnSp>
      <p:sp>
        <p:nvSpPr>
          <p:cNvPr id="325" name="Google Shape;325;g39f544baa39_0_345"/>
          <p:cNvSpPr txBox="1"/>
          <p:nvPr>
            <p:ph idx="3" type="body"/>
          </p:nvPr>
        </p:nvSpPr>
        <p:spPr>
          <a:xfrm>
            <a:off x="10990653" y="3407219"/>
            <a:ext cx="989400" cy="300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A0519"/>
              </a:buClr>
              <a:buSzPts val="1400"/>
              <a:buNone/>
            </a:pPr>
            <a:r>
              <a:rPr lang="ru-RU" sz="1600"/>
              <a:t>Аудио</a:t>
            </a:r>
            <a:endParaRPr sz="1600"/>
          </a:p>
        </p:txBody>
      </p:sp>
      <p:pic>
        <p:nvPicPr>
          <p:cNvPr id="326" name="Google Shape;326;g39f544baa39_0_345"/>
          <p:cNvPicPr preferRelativeResize="0"/>
          <p:nvPr/>
        </p:nvPicPr>
        <p:blipFill>
          <a:blip r:embed="rId3">
            <a:alphaModFix/>
          </a:blip>
          <a:stretch>
            <a:fillRect/>
          </a:stretch>
        </p:blipFill>
        <p:spPr>
          <a:xfrm>
            <a:off x="11224202" y="3726419"/>
            <a:ext cx="442200" cy="442200"/>
          </a:xfrm>
          <a:prstGeom prst="rect">
            <a:avLst/>
          </a:prstGeom>
          <a:noFill/>
          <a:ln>
            <a:noFill/>
          </a:ln>
        </p:spPr>
      </p:pic>
      <p:sp>
        <p:nvSpPr>
          <p:cNvPr id="327" name="Google Shape;327;g39f544baa39_0_345"/>
          <p:cNvSpPr/>
          <p:nvPr/>
        </p:nvSpPr>
        <p:spPr>
          <a:xfrm>
            <a:off x="8485925" y="1674997"/>
            <a:ext cx="2404500" cy="9423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a:latin typeface="JetBrains Mono"/>
                <a:ea typeface="JetBrains Mono"/>
                <a:cs typeface="JetBrains Mono"/>
                <a:sym typeface="JetBrains Mono"/>
              </a:rPr>
              <a:t>Вокодер</a:t>
            </a:r>
            <a:endParaRPr>
              <a:latin typeface="JetBrains Mono"/>
              <a:ea typeface="JetBrains Mono"/>
              <a:cs typeface="JetBrains Mono"/>
              <a:sym typeface="JetBrains Mono"/>
            </a:endParaRPr>
          </a:p>
          <a:p>
            <a:pPr indent="0" lvl="0" marL="0" rtl="0" algn="ctr">
              <a:spcBef>
                <a:spcPts val="0"/>
              </a:spcBef>
              <a:spcAft>
                <a:spcPts val="0"/>
              </a:spcAft>
              <a:buNone/>
            </a:pPr>
            <a:r>
              <a:rPr lang="ru-RU">
                <a:latin typeface="JetBrains Mono"/>
                <a:ea typeface="JetBrains Mono"/>
                <a:cs typeface="JetBrains Mono"/>
                <a:sym typeface="JetBrains Mono"/>
              </a:rPr>
              <a:t>(CNN, RNN, GAN, Diffusion, FM, ..)</a:t>
            </a:r>
            <a:endParaRPr>
              <a:latin typeface="JetBrains Mono"/>
              <a:ea typeface="JetBrains Mono"/>
              <a:cs typeface="JetBrains Mono"/>
              <a:sym typeface="JetBrains Mono"/>
            </a:endParaRPr>
          </a:p>
        </p:txBody>
      </p:sp>
      <p:sp>
        <p:nvSpPr>
          <p:cNvPr id="328" name="Google Shape;328;g39f544baa39_0_345"/>
          <p:cNvSpPr/>
          <p:nvPr/>
        </p:nvSpPr>
        <p:spPr>
          <a:xfrm>
            <a:off x="2895776" y="4396519"/>
            <a:ext cx="7284600" cy="8679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a:latin typeface="JetBrains Mono"/>
                <a:ea typeface="JetBrains Mono"/>
                <a:cs typeface="JetBrains Mono"/>
                <a:sym typeface="JetBrains Mono"/>
              </a:rPr>
              <a:t>End-to-end </a:t>
            </a:r>
            <a:endParaRPr>
              <a:latin typeface="JetBrains Mono"/>
              <a:ea typeface="JetBrains Mono"/>
              <a:cs typeface="JetBrains Mono"/>
              <a:sym typeface="JetBrains Mono"/>
            </a:endParaRPr>
          </a:p>
        </p:txBody>
      </p:sp>
      <p:sp>
        <p:nvSpPr>
          <p:cNvPr id="329" name="Google Shape;329;g39f544baa39_0_345"/>
          <p:cNvSpPr txBox="1"/>
          <p:nvPr>
            <p:ph idx="4" type="body"/>
          </p:nvPr>
        </p:nvSpPr>
        <p:spPr>
          <a:xfrm>
            <a:off x="6197600" y="1675025"/>
            <a:ext cx="2067000" cy="9423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0A0519"/>
              </a:buClr>
              <a:buSzPts val="1400"/>
              <a:buNone/>
            </a:pPr>
            <a:r>
              <a:rPr lang="ru-RU"/>
              <a:t>спектрограмма</a:t>
            </a:r>
            <a:endParaRPr/>
          </a:p>
          <a:p>
            <a:pPr indent="0" lvl="0" marL="0" rtl="0" algn="ctr">
              <a:lnSpc>
                <a:spcPct val="90000"/>
              </a:lnSpc>
              <a:spcBef>
                <a:spcPts val="0"/>
              </a:spcBef>
              <a:spcAft>
                <a:spcPts val="0"/>
              </a:spcAft>
              <a:buClr>
                <a:srgbClr val="0A0519"/>
              </a:buClr>
              <a:buSzPts val="1400"/>
              <a:buNone/>
            </a:pPr>
            <a:r>
              <a:rPr lang="ru-RU"/>
              <a:t>дискретные токены</a:t>
            </a:r>
            <a:endParaRPr/>
          </a:p>
        </p:txBody>
      </p:sp>
      <p:cxnSp>
        <p:nvCxnSpPr>
          <p:cNvPr id="330" name="Google Shape;330;g39f544baa39_0_345"/>
          <p:cNvCxnSpPr>
            <a:endCxn id="327" idx="1"/>
          </p:cNvCxnSpPr>
          <p:nvPr/>
        </p:nvCxnSpPr>
        <p:spPr>
          <a:xfrm>
            <a:off x="5958425" y="2139547"/>
            <a:ext cx="2527500" cy="6600"/>
          </a:xfrm>
          <a:prstGeom prst="straightConnector1">
            <a:avLst/>
          </a:prstGeom>
          <a:noFill/>
          <a:ln cap="flat" cmpd="sng" w="9525">
            <a:solidFill>
              <a:schemeClr val="dk2"/>
            </a:solidFill>
            <a:prstDash val="solid"/>
            <a:round/>
            <a:headEnd len="med" w="med" type="none"/>
            <a:tailEnd len="med" w="med" type="triangle"/>
          </a:ln>
        </p:spPr>
      </p:cxnSp>
      <p:cxnSp>
        <p:nvCxnSpPr>
          <p:cNvPr id="331" name="Google Shape;331;g39f544baa39_0_345"/>
          <p:cNvCxnSpPr>
            <a:stCxn id="328" idx="3"/>
            <a:endCxn id="326" idx="2"/>
          </p:cNvCxnSpPr>
          <p:nvPr/>
        </p:nvCxnSpPr>
        <p:spPr>
          <a:xfrm flipH="1" rot="10800000">
            <a:off x="10180376" y="4168669"/>
            <a:ext cx="1264800" cy="661800"/>
          </a:xfrm>
          <a:prstGeom prst="straightConnector1">
            <a:avLst/>
          </a:prstGeom>
          <a:noFill/>
          <a:ln cap="flat" cmpd="sng" w="9525">
            <a:solidFill>
              <a:schemeClr val="dk2"/>
            </a:solidFill>
            <a:prstDash val="solid"/>
            <a:round/>
            <a:headEnd len="med" w="med" type="none"/>
            <a:tailEnd len="med" w="med" type="triangle"/>
          </a:ln>
        </p:spPr>
      </p:cxnSp>
      <p:cxnSp>
        <p:nvCxnSpPr>
          <p:cNvPr id="332" name="Google Shape;332;g39f544baa39_0_345"/>
          <p:cNvCxnSpPr>
            <a:stCxn id="327" idx="3"/>
            <a:endCxn id="325" idx="0"/>
          </p:cNvCxnSpPr>
          <p:nvPr/>
        </p:nvCxnSpPr>
        <p:spPr>
          <a:xfrm>
            <a:off x="10890425" y="2146147"/>
            <a:ext cx="594900" cy="1261200"/>
          </a:xfrm>
          <a:prstGeom prst="straightConnector1">
            <a:avLst/>
          </a:prstGeom>
          <a:noFill/>
          <a:ln cap="flat" cmpd="sng" w="9525">
            <a:solidFill>
              <a:schemeClr val="dk2"/>
            </a:solidFill>
            <a:prstDash val="solid"/>
            <a:round/>
            <a:headEnd len="med" w="med" type="none"/>
            <a:tailEnd len="med" w="med" type="triangle"/>
          </a:ln>
        </p:spPr>
      </p:cxnSp>
      <p:cxnSp>
        <p:nvCxnSpPr>
          <p:cNvPr id="333" name="Google Shape;333;g39f544baa39_0_345"/>
          <p:cNvCxnSpPr/>
          <p:nvPr/>
        </p:nvCxnSpPr>
        <p:spPr>
          <a:xfrm flipH="1" rot="10800000">
            <a:off x="1676201" y="4687544"/>
            <a:ext cx="1194900" cy="6900"/>
          </a:xfrm>
          <a:prstGeom prst="straightConnector1">
            <a:avLst/>
          </a:prstGeom>
          <a:noFill/>
          <a:ln cap="flat" cmpd="sng" w="9525">
            <a:solidFill>
              <a:schemeClr val="dk2"/>
            </a:solidFill>
            <a:prstDash val="solid"/>
            <a:round/>
            <a:headEnd len="med" w="med" type="none"/>
            <a:tailEnd len="med" w="med" type="triangle"/>
          </a:ln>
        </p:spPr>
      </p:cxnSp>
      <p:cxnSp>
        <p:nvCxnSpPr>
          <p:cNvPr id="334" name="Google Shape;334;g39f544baa39_0_345"/>
          <p:cNvCxnSpPr/>
          <p:nvPr/>
        </p:nvCxnSpPr>
        <p:spPr>
          <a:xfrm flipH="1" rot="10800000">
            <a:off x="5958375" y="3500013"/>
            <a:ext cx="871200" cy="300"/>
          </a:xfrm>
          <a:prstGeom prst="straightConnector1">
            <a:avLst/>
          </a:prstGeom>
          <a:noFill/>
          <a:ln cap="flat" cmpd="sng" w="9525">
            <a:solidFill>
              <a:schemeClr val="dk2"/>
            </a:solidFill>
            <a:prstDash val="solid"/>
            <a:round/>
            <a:headEnd len="med" w="med" type="none"/>
            <a:tailEnd len="med" w="med" type="triangle"/>
          </a:ln>
        </p:spPr>
      </p:cxnSp>
      <p:sp>
        <p:nvSpPr>
          <p:cNvPr id="335" name="Google Shape;335;g39f544baa39_0_345"/>
          <p:cNvSpPr txBox="1"/>
          <p:nvPr>
            <p:ph idx="4" type="body"/>
          </p:nvPr>
        </p:nvSpPr>
        <p:spPr>
          <a:xfrm>
            <a:off x="5958375" y="2803488"/>
            <a:ext cx="1305000" cy="942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A0519"/>
              </a:buClr>
              <a:buSzPts val="1400"/>
              <a:buNone/>
            </a:pPr>
            <a:r>
              <a:rPr lang="ru-RU"/>
              <a:t>дискретные токены</a:t>
            </a:r>
            <a:endParaRPr/>
          </a:p>
        </p:txBody>
      </p:sp>
      <p:sp>
        <p:nvSpPr>
          <p:cNvPr id="336" name="Google Shape;336;g39f544baa39_0_345"/>
          <p:cNvSpPr/>
          <p:nvPr/>
        </p:nvSpPr>
        <p:spPr>
          <a:xfrm>
            <a:off x="9371825" y="3035750"/>
            <a:ext cx="1518600" cy="942300"/>
          </a:xfrm>
          <a:prstGeom prst="roundRect">
            <a:avLst>
              <a:gd fmla="val 16667" name="adj"/>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a:latin typeface="JetBrains Mono"/>
                <a:ea typeface="JetBrains Mono"/>
                <a:cs typeface="JetBrains Mono"/>
                <a:sym typeface="JetBrains Mono"/>
              </a:rPr>
              <a:t>Вокодер</a:t>
            </a:r>
            <a:endParaRPr>
              <a:latin typeface="JetBrains Mono"/>
              <a:ea typeface="JetBrains Mono"/>
              <a:cs typeface="JetBrains Mono"/>
              <a:sym typeface="JetBrains Mono"/>
            </a:endParaRPr>
          </a:p>
        </p:txBody>
      </p:sp>
      <p:sp>
        <p:nvSpPr>
          <p:cNvPr id="337" name="Google Shape;337;g39f544baa39_0_345"/>
          <p:cNvSpPr txBox="1"/>
          <p:nvPr>
            <p:ph idx="4" type="body"/>
          </p:nvPr>
        </p:nvSpPr>
        <p:spPr>
          <a:xfrm>
            <a:off x="8056451" y="2803494"/>
            <a:ext cx="1707300" cy="9423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A0519"/>
              </a:buClr>
              <a:buSzPts val="1400"/>
              <a:buNone/>
            </a:pPr>
            <a:r>
              <a:rPr lang="ru-RU"/>
              <a:t>спектрограмма</a:t>
            </a:r>
            <a:endParaRPr/>
          </a:p>
          <a:p>
            <a:pPr indent="0" lvl="0" marL="0" rtl="0" algn="l">
              <a:lnSpc>
                <a:spcPct val="90000"/>
              </a:lnSpc>
              <a:spcBef>
                <a:spcPts val="0"/>
              </a:spcBef>
              <a:spcAft>
                <a:spcPts val="0"/>
              </a:spcAft>
              <a:buClr>
                <a:srgbClr val="0A0519"/>
              </a:buClr>
              <a:buSzPts val="1400"/>
              <a:buNone/>
            </a:pPr>
            <a:r>
              <a:t/>
            </a:r>
            <a:endParaRPr/>
          </a:p>
        </p:txBody>
      </p:sp>
      <p:sp>
        <p:nvSpPr>
          <p:cNvPr id="338" name="Google Shape;338;g39f544baa39_0_345"/>
          <p:cNvSpPr/>
          <p:nvPr/>
        </p:nvSpPr>
        <p:spPr>
          <a:xfrm>
            <a:off x="6829575" y="3035763"/>
            <a:ext cx="1518600" cy="942300"/>
          </a:xfrm>
          <a:prstGeom prst="roundRect">
            <a:avLst>
              <a:gd fmla="val 16667" name="adj"/>
            </a:avLst>
          </a:prstGeom>
          <a:solidFill>
            <a:srgbClr val="AEA3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RU">
                <a:latin typeface="JetBrains Mono"/>
                <a:ea typeface="JetBrains Mono"/>
                <a:cs typeface="JetBrains Mono"/>
                <a:sym typeface="JetBrains Mono"/>
              </a:rPr>
              <a:t>Модель</a:t>
            </a:r>
            <a:endParaRPr>
              <a:latin typeface="JetBrains Mono"/>
              <a:ea typeface="JetBrains Mono"/>
              <a:cs typeface="JetBrains Mono"/>
              <a:sym typeface="JetBrains Mono"/>
            </a:endParaRPr>
          </a:p>
        </p:txBody>
      </p:sp>
      <p:cxnSp>
        <p:nvCxnSpPr>
          <p:cNvPr id="339" name="Google Shape;339;g39f544baa39_0_345"/>
          <p:cNvCxnSpPr/>
          <p:nvPr/>
        </p:nvCxnSpPr>
        <p:spPr>
          <a:xfrm>
            <a:off x="8348175" y="3506913"/>
            <a:ext cx="1044000" cy="7500"/>
          </a:xfrm>
          <a:prstGeom prst="straightConnector1">
            <a:avLst/>
          </a:prstGeom>
          <a:noFill/>
          <a:ln cap="flat" cmpd="sng" w="9525">
            <a:solidFill>
              <a:schemeClr val="dk2"/>
            </a:solidFill>
            <a:prstDash val="solid"/>
            <a:round/>
            <a:headEnd len="med" w="med" type="none"/>
            <a:tailEnd len="med" w="med" type="triangle"/>
          </a:ln>
        </p:spPr>
      </p:cxnSp>
      <p:cxnSp>
        <p:nvCxnSpPr>
          <p:cNvPr id="340" name="Google Shape;340;g39f544baa39_0_345"/>
          <p:cNvCxnSpPr>
            <a:stCxn id="336" idx="3"/>
            <a:endCxn id="326" idx="1"/>
          </p:cNvCxnSpPr>
          <p:nvPr/>
        </p:nvCxnSpPr>
        <p:spPr>
          <a:xfrm>
            <a:off x="10890425" y="3506900"/>
            <a:ext cx="333900" cy="440700"/>
          </a:xfrm>
          <a:prstGeom prst="straightConnector1">
            <a:avLst/>
          </a:prstGeom>
          <a:noFill/>
          <a:ln cap="flat" cmpd="sng" w="9525">
            <a:solidFill>
              <a:schemeClr val="dk2"/>
            </a:solidFill>
            <a:prstDash val="solid"/>
            <a:round/>
            <a:headEnd len="med" w="med" type="none"/>
            <a:tailEnd len="med" w="med" type="triangle"/>
          </a:ln>
        </p:spPr>
      </p:cxnSp>
      <p:sp>
        <p:nvSpPr>
          <p:cNvPr id="341" name="Google Shape;341;g39f544baa39_0_345"/>
          <p:cNvSpPr/>
          <p:nvPr/>
        </p:nvSpPr>
        <p:spPr>
          <a:xfrm>
            <a:off x="5660400" y="5915150"/>
            <a:ext cx="871182" cy="661824"/>
          </a:xfrm>
          <a:prstGeom prst="flowChartMultidocument">
            <a:avLst/>
          </a:prstGeom>
          <a:solidFill>
            <a:srgbClr val="E085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342" name="Google Shape;342;g39f544baa39_0_345"/>
          <p:cNvSpPr txBox="1"/>
          <p:nvPr>
            <p:ph idx="3" type="body"/>
          </p:nvPr>
        </p:nvSpPr>
        <p:spPr>
          <a:xfrm>
            <a:off x="6633549" y="5973814"/>
            <a:ext cx="3130200" cy="544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A0519"/>
              </a:buClr>
              <a:buSzPts val="1400"/>
              <a:buNone/>
            </a:pPr>
            <a:r>
              <a:rPr lang="ru-RU" sz="1600"/>
              <a:t>Speaker embedding</a:t>
            </a:r>
            <a:endParaRPr sz="1600"/>
          </a:p>
          <a:p>
            <a:pPr indent="0" lvl="0" marL="0" rtl="0" algn="l">
              <a:lnSpc>
                <a:spcPct val="90000"/>
              </a:lnSpc>
              <a:spcBef>
                <a:spcPts val="0"/>
              </a:spcBef>
              <a:spcAft>
                <a:spcPts val="0"/>
              </a:spcAft>
              <a:buClr>
                <a:srgbClr val="0A0519"/>
              </a:buClr>
              <a:buSzPts val="1400"/>
              <a:buNone/>
            </a:pPr>
            <a:r>
              <a:rPr lang="ru-RU" sz="1600"/>
              <a:t>Style reference audio</a:t>
            </a:r>
            <a:endParaRPr sz="1600"/>
          </a:p>
        </p:txBody>
      </p:sp>
      <p:sp>
        <p:nvSpPr>
          <p:cNvPr id="343" name="Google Shape;343;g39f544baa39_0_345"/>
          <p:cNvSpPr txBox="1"/>
          <p:nvPr>
            <p:ph idx="3" type="body"/>
          </p:nvPr>
        </p:nvSpPr>
        <p:spPr>
          <a:xfrm>
            <a:off x="1209325" y="5973825"/>
            <a:ext cx="3685200" cy="603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A0519"/>
              </a:buClr>
              <a:buSzPts val="1400"/>
              <a:buNone/>
            </a:pPr>
            <a:r>
              <a:rPr lang="ru-RU" sz="1600"/>
              <a:t>One-to-many mapping problem</a:t>
            </a:r>
            <a:endParaRPr sz="1600"/>
          </a:p>
        </p:txBody>
      </p:sp>
      <p:cxnSp>
        <p:nvCxnSpPr>
          <p:cNvPr id="344" name="Google Shape;344;g39f544baa39_0_345"/>
          <p:cNvCxnSpPr>
            <a:endCxn id="323" idx="2"/>
          </p:cNvCxnSpPr>
          <p:nvPr/>
        </p:nvCxnSpPr>
        <p:spPr>
          <a:xfrm rot="10800000">
            <a:off x="4411175" y="3977950"/>
            <a:ext cx="1450800" cy="1941000"/>
          </a:xfrm>
          <a:prstGeom prst="straightConnector1">
            <a:avLst/>
          </a:prstGeom>
          <a:noFill/>
          <a:ln cap="flat" cmpd="sng" w="9525">
            <a:solidFill>
              <a:schemeClr val="dk2"/>
            </a:solidFill>
            <a:prstDash val="solid"/>
            <a:round/>
            <a:headEnd len="med" w="med" type="none"/>
            <a:tailEnd len="med" w="med" type="triangle"/>
          </a:ln>
        </p:spPr>
      </p:cxnSp>
      <p:cxnSp>
        <p:nvCxnSpPr>
          <p:cNvPr id="345" name="Google Shape;345;g39f544baa39_0_345"/>
          <p:cNvCxnSpPr>
            <a:stCxn id="341" idx="0"/>
            <a:endCxn id="338" idx="2"/>
          </p:cNvCxnSpPr>
          <p:nvPr/>
        </p:nvCxnSpPr>
        <p:spPr>
          <a:xfrm flipH="1" rot="10800000">
            <a:off x="6155925" y="3978050"/>
            <a:ext cx="1432800" cy="1937100"/>
          </a:xfrm>
          <a:prstGeom prst="straightConnector1">
            <a:avLst/>
          </a:prstGeom>
          <a:noFill/>
          <a:ln cap="flat" cmpd="sng" w="9525">
            <a:solidFill>
              <a:schemeClr val="dk2"/>
            </a:solidFill>
            <a:prstDash val="solid"/>
            <a:round/>
            <a:headEnd len="med" w="med" type="none"/>
            <a:tailEnd len="med" w="med" type="triangle"/>
          </a:ln>
        </p:spPr>
      </p:cxnSp>
      <p:cxnSp>
        <p:nvCxnSpPr>
          <p:cNvPr id="346" name="Google Shape;346;g39f544baa39_0_345"/>
          <p:cNvCxnSpPr>
            <a:stCxn id="341" idx="0"/>
          </p:cNvCxnSpPr>
          <p:nvPr/>
        </p:nvCxnSpPr>
        <p:spPr>
          <a:xfrm rot="10800000">
            <a:off x="6118725" y="5295050"/>
            <a:ext cx="37200" cy="620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39f544baa39_0_18"/>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Близкие задачи</a:t>
            </a:r>
            <a:endParaRPr/>
          </a:p>
        </p:txBody>
      </p:sp>
      <p:sp>
        <p:nvSpPr>
          <p:cNvPr id="352" name="Google Shape;352;g39f544baa39_0_18"/>
          <p:cNvSpPr txBox="1"/>
          <p:nvPr>
            <p:ph idx="1" type="body"/>
          </p:nvPr>
        </p:nvSpPr>
        <p:spPr>
          <a:xfrm>
            <a:off x="-408550" y="4234125"/>
            <a:ext cx="3615600" cy="345900"/>
          </a:xfrm>
          <a:prstGeom prst="rect">
            <a:avLst/>
          </a:prstGeom>
          <a:noFill/>
          <a:ln>
            <a:noFill/>
          </a:ln>
        </p:spPr>
        <p:txBody>
          <a:bodyPr anchorCtr="0" anchor="t" bIns="45700" lIns="91425" spcFirstLastPara="1" rIns="91425" wrap="square" tIns="45700">
            <a:normAutofit lnSpcReduction="10000"/>
          </a:bodyPr>
          <a:lstStyle/>
          <a:p>
            <a:pPr indent="-101600" lvl="0" marL="228600" rtl="0" algn="ctr">
              <a:lnSpc>
                <a:spcPct val="90000"/>
              </a:lnSpc>
              <a:spcBef>
                <a:spcPts val="0"/>
              </a:spcBef>
              <a:spcAft>
                <a:spcPts val="0"/>
              </a:spcAft>
              <a:buClr>
                <a:srgbClr val="0A0519"/>
              </a:buClr>
              <a:buSzPts val="2000"/>
              <a:buNone/>
            </a:pPr>
            <a:r>
              <a:rPr b="1" lang="ru-RU">
                <a:latin typeface="Arial"/>
                <a:ea typeface="Arial"/>
                <a:cs typeface="Arial"/>
                <a:sym typeface="Arial"/>
              </a:rPr>
              <a:t>Voice conversion</a:t>
            </a:r>
            <a:endParaRPr b="1">
              <a:latin typeface="Arial"/>
              <a:ea typeface="Arial"/>
              <a:cs typeface="Arial"/>
              <a:sym typeface="Arial"/>
            </a:endParaRPr>
          </a:p>
        </p:txBody>
      </p:sp>
      <p:sp>
        <p:nvSpPr>
          <p:cNvPr id="353" name="Google Shape;353;g39f544baa39_0_18"/>
          <p:cNvSpPr txBox="1"/>
          <p:nvPr>
            <p:ph idx="2" type="body"/>
          </p:nvPr>
        </p:nvSpPr>
        <p:spPr>
          <a:xfrm>
            <a:off x="0" y="2832825"/>
            <a:ext cx="2364900" cy="600600"/>
          </a:xfrm>
          <a:prstGeom prst="rect">
            <a:avLst/>
          </a:prstGeom>
          <a:noFill/>
          <a:ln>
            <a:noFill/>
          </a:ln>
        </p:spPr>
        <p:txBody>
          <a:bodyPr anchorCtr="0" anchor="t" bIns="45700" lIns="91425" spcFirstLastPara="1" rIns="91425" wrap="square" tIns="45700">
            <a:normAutofit/>
          </a:bodyPr>
          <a:lstStyle/>
          <a:p>
            <a:pPr indent="-101600" lvl="0" marL="228600" rtl="0" algn="ctr">
              <a:lnSpc>
                <a:spcPct val="90000"/>
              </a:lnSpc>
              <a:spcBef>
                <a:spcPts val="0"/>
              </a:spcBef>
              <a:spcAft>
                <a:spcPts val="0"/>
              </a:spcAft>
              <a:buClr>
                <a:srgbClr val="0A0519"/>
              </a:buClr>
              <a:buSzPts val="2000"/>
              <a:buNone/>
            </a:pPr>
            <a:r>
              <a:rPr b="1" lang="ru-RU">
                <a:latin typeface="Arial"/>
                <a:ea typeface="Arial"/>
                <a:cs typeface="Arial"/>
                <a:sym typeface="Arial"/>
              </a:rPr>
              <a:t>Voice cloning</a:t>
            </a:r>
            <a:endParaRPr b="1">
              <a:latin typeface="Arial"/>
              <a:ea typeface="Arial"/>
              <a:cs typeface="Arial"/>
              <a:sym typeface="Arial"/>
            </a:endParaRPr>
          </a:p>
        </p:txBody>
      </p:sp>
      <p:grpSp>
        <p:nvGrpSpPr>
          <p:cNvPr id="354" name="Google Shape;354;g39f544baa39_0_18"/>
          <p:cNvGrpSpPr/>
          <p:nvPr/>
        </p:nvGrpSpPr>
        <p:grpSpPr>
          <a:xfrm>
            <a:off x="3145115" y="2546342"/>
            <a:ext cx="7991275" cy="1984382"/>
            <a:chOff x="2759292" y="2992450"/>
            <a:chExt cx="7991275" cy="1984382"/>
          </a:xfrm>
        </p:grpSpPr>
        <p:sp>
          <p:nvSpPr>
            <p:cNvPr id="355" name="Google Shape;355;g39f544baa39_0_18"/>
            <p:cNvSpPr/>
            <p:nvPr/>
          </p:nvSpPr>
          <p:spPr>
            <a:xfrm>
              <a:off x="5019875" y="2992450"/>
              <a:ext cx="1846200" cy="1040100"/>
            </a:xfrm>
            <a:prstGeom prst="roundRect">
              <a:avLst>
                <a:gd fmla="val 16667" name="adj"/>
              </a:avLst>
            </a:prstGeom>
            <a:solidFill>
              <a:srgbClr val="9C9C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ru-RU" sz="1800">
                  <a:solidFill>
                    <a:srgbClr val="000000"/>
                  </a:solidFill>
                  <a:latin typeface="Calibri"/>
                  <a:ea typeface="Calibri"/>
                  <a:cs typeface="Calibri"/>
                  <a:sym typeface="Calibri"/>
                </a:rPr>
                <a:t>Voice cloning acoustic model</a:t>
              </a:r>
              <a:endParaRPr sz="1800">
                <a:latin typeface="Calibri"/>
                <a:ea typeface="Calibri"/>
                <a:cs typeface="Calibri"/>
                <a:sym typeface="Calibri"/>
              </a:endParaRPr>
            </a:p>
          </p:txBody>
        </p:sp>
        <p:sp>
          <p:nvSpPr>
            <p:cNvPr id="356" name="Google Shape;356;g39f544baa39_0_18"/>
            <p:cNvSpPr/>
            <p:nvPr/>
          </p:nvSpPr>
          <p:spPr>
            <a:xfrm>
              <a:off x="7431825" y="3748157"/>
              <a:ext cx="1138800" cy="802200"/>
            </a:xfrm>
            <a:prstGeom prst="roundRect">
              <a:avLst>
                <a:gd fmla="val 16667" name="adj"/>
              </a:avLst>
            </a:prstGeom>
            <a:solidFill>
              <a:srgbClr val="89A4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ru-RU" sz="1800">
                  <a:solidFill>
                    <a:srgbClr val="000000"/>
                  </a:solidFill>
                  <a:latin typeface="Calibri"/>
                  <a:ea typeface="Calibri"/>
                  <a:cs typeface="Calibri"/>
                  <a:sym typeface="Calibri"/>
                </a:rPr>
                <a:t>Vocoder</a:t>
              </a:r>
              <a:endParaRPr sz="1800">
                <a:latin typeface="Calibri"/>
                <a:ea typeface="Calibri"/>
                <a:cs typeface="Calibri"/>
                <a:sym typeface="Calibri"/>
              </a:endParaRPr>
            </a:p>
          </p:txBody>
        </p:sp>
        <p:sp>
          <p:nvSpPr>
            <p:cNvPr id="357" name="Google Shape;357;g39f544baa39_0_18"/>
            <p:cNvSpPr txBox="1"/>
            <p:nvPr/>
          </p:nvSpPr>
          <p:spPr>
            <a:xfrm flipH="1">
              <a:off x="2759292" y="3343160"/>
              <a:ext cx="6438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ru-RU" sz="1600" u="none" cap="none" strike="noStrike">
                  <a:solidFill>
                    <a:srgbClr val="000000"/>
                  </a:solidFill>
                </a:rPr>
                <a:t>Text</a:t>
              </a:r>
              <a:endParaRPr b="1" sz="1600">
                <a:solidFill>
                  <a:srgbClr val="000000"/>
                </a:solidFill>
              </a:endParaRPr>
            </a:p>
          </p:txBody>
        </p:sp>
        <p:sp>
          <p:nvSpPr>
            <p:cNvPr id="358" name="Google Shape;358;g39f544baa39_0_18"/>
            <p:cNvSpPr txBox="1"/>
            <p:nvPr/>
          </p:nvSpPr>
          <p:spPr>
            <a:xfrm flipH="1">
              <a:off x="8904367" y="4391832"/>
              <a:ext cx="18462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ru-RU" sz="1600">
                  <a:solidFill>
                    <a:srgbClr val="000000"/>
                  </a:solidFill>
                  <a:latin typeface="Calibri"/>
                  <a:ea typeface="Calibri"/>
                  <a:cs typeface="Calibri"/>
                  <a:sym typeface="Calibri"/>
                </a:rPr>
                <a:t>New speaker’s</a:t>
              </a:r>
              <a:endParaRPr sz="1600"/>
            </a:p>
            <a:p>
              <a:pPr indent="0" lvl="0" marL="0" marR="0" rtl="0" algn="ctr">
                <a:spcBef>
                  <a:spcPts val="0"/>
                </a:spcBef>
                <a:spcAft>
                  <a:spcPts val="0"/>
                </a:spcAft>
                <a:buNone/>
              </a:pPr>
              <a:r>
                <a:rPr b="1" lang="ru-RU" sz="1600">
                  <a:solidFill>
                    <a:srgbClr val="000000"/>
                  </a:solidFill>
                  <a:latin typeface="Calibri"/>
                  <a:ea typeface="Calibri"/>
                  <a:cs typeface="Calibri"/>
                  <a:sym typeface="Calibri"/>
                </a:rPr>
                <a:t>voice</a:t>
              </a:r>
              <a:endParaRPr b="1" sz="1600">
                <a:solidFill>
                  <a:srgbClr val="000000"/>
                </a:solidFill>
                <a:latin typeface="Calibri"/>
                <a:ea typeface="Calibri"/>
                <a:cs typeface="Calibri"/>
                <a:sym typeface="Calibri"/>
              </a:endParaRPr>
            </a:p>
          </p:txBody>
        </p:sp>
        <p:pic>
          <p:nvPicPr>
            <p:cNvPr id="359" name="Google Shape;359;g39f544baa39_0_18"/>
            <p:cNvPicPr preferRelativeResize="0"/>
            <p:nvPr/>
          </p:nvPicPr>
          <p:blipFill rotWithShape="1">
            <a:blip r:embed="rId3">
              <a:alphaModFix/>
            </a:blip>
            <a:srcRect b="0" l="0" r="0" t="0"/>
            <a:stretch/>
          </p:blipFill>
          <p:spPr>
            <a:xfrm>
              <a:off x="9478091" y="3928288"/>
              <a:ext cx="698652" cy="566654"/>
            </a:xfrm>
            <a:prstGeom prst="rect">
              <a:avLst/>
            </a:prstGeom>
            <a:noFill/>
            <a:ln>
              <a:noFill/>
            </a:ln>
          </p:spPr>
        </p:pic>
        <p:pic>
          <p:nvPicPr>
            <p:cNvPr id="360" name="Google Shape;360;g39f544baa39_0_18"/>
            <p:cNvPicPr preferRelativeResize="0"/>
            <p:nvPr/>
          </p:nvPicPr>
          <p:blipFill rotWithShape="1">
            <a:blip r:embed="rId4">
              <a:alphaModFix/>
            </a:blip>
            <a:srcRect b="0" l="0" r="0" t="0"/>
            <a:stretch/>
          </p:blipFill>
          <p:spPr>
            <a:xfrm>
              <a:off x="9629243" y="3623515"/>
              <a:ext cx="316302" cy="350475"/>
            </a:xfrm>
            <a:prstGeom prst="rect">
              <a:avLst/>
            </a:prstGeom>
            <a:solidFill>
              <a:srgbClr val="FFFFFF"/>
            </a:solidFill>
            <a:ln>
              <a:noFill/>
            </a:ln>
          </p:spPr>
        </p:pic>
        <p:cxnSp>
          <p:nvCxnSpPr>
            <p:cNvPr id="361" name="Google Shape;361;g39f544baa39_0_18"/>
            <p:cNvCxnSpPr/>
            <p:nvPr/>
          </p:nvCxnSpPr>
          <p:spPr>
            <a:xfrm flipH="1" rot="10800000">
              <a:off x="8568407" y="4148947"/>
              <a:ext cx="822900" cy="600"/>
            </a:xfrm>
            <a:prstGeom prst="straightConnector1">
              <a:avLst/>
            </a:prstGeom>
            <a:noFill/>
            <a:ln cap="flat" cmpd="sng" w="9525">
              <a:solidFill>
                <a:srgbClr val="44546A"/>
              </a:solidFill>
              <a:prstDash val="solid"/>
              <a:miter lim="800000"/>
              <a:headEnd len="sm" w="sm" type="none"/>
              <a:tailEnd len="med" w="med" type="triangle"/>
            </a:ln>
          </p:spPr>
        </p:cxnSp>
        <p:cxnSp>
          <p:nvCxnSpPr>
            <p:cNvPr id="362" name="Google Shape;362;g39f544baa39_0_18"/>
            <p:cNvCxnSpPr>
              <a:stCxn id="355" idx="3"/>
              <a:endCxn id="356" idx="1"/>
            </p:cNvCxnSpPr>
            <p:nvPr/>
          </p:nvCxnSpPr>
          <p:spPr>
            <a:xfrm>
              <a:off x="6866075" y="3512500"/>
              <a:ext cx="565800" cy="636900"/>
            </a:xfrm>
            <a:prstGeom prst="straightConnector1">
              <a:avLst/>
            </a:prstGeom>
            <a:noFill/>
            <a:ln cap="flat" cmpd="sng" w="9525">
              <a:solidFill>
                <a:srgbClr val="44546A"/>
              </a:solidFill>
              <a:prstDash val="solid"/>
              <a:miter lim="800000"/>
              <a:headEnd len="sm" w="sm" type="none"/>
              <a:tailEnd len="med" w="med" type="triangle"/>
            </a:ln>
          </p:spPr>
        </p:cxnSp>
        <p:cxnSp>
          <p:nvCxnSpPr>
            <p:cNvPr id="363" name="Google Shape;363;g39f544baa39_0_18"/>
            <p:cNvCxnSpPr>
              <a:stCxn id="357" idx="1"/>
              <a:endCxn id="355" idx="1"/>
            </p:cNvCxnSpPr>
            <p:nvPr/>
          </p:nvCxnSpPr>
          <p:spPr>
            <a:xfrm>
              <a:off x="3403092" y="3512510"/>
              <a:ext cx="1616700" cy="0"/>
            </a:xfrm>
            <a:prstGeom prst="straightConnector1">
              <a:avLst/>
            </a:prstGeom>
            <a:noFill/>
            <a:ln cap="flat" cmpd="sng" w="9525">
              <a:solidFill>
                <a:srgbClr val="44546A"/>
              </a:solidFill>
              <a:prstDash val="solid"/>
              <a:miter lim="800000"/>
              <a:headEnd len="sm" w="sm" type="none"/>
              <a:tailEnd len="med" w="med" type="triangle"/>
            </a:ln>
          </p:spPr>
        </p:cxn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39f544baa39_0_524"/>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Близкие задачи</a:t>
            </a:r>
            <a:endParaRPr/>
          </a:p>
        </p:txBody>
      </p:sp>
      <p:sp>
        <p:nvSpPr>
          <p:cNvPr id="369" name="Google Shape;369;g39f544baa39_0_524"/>
          <p:cNvSpPr txBox="1"/>
          <p:nvPr>
            <p:ph idx="1" type="body"/>
          </p:nvPr>
        </p:nvSpPr>
        <p:spPr>
          <a:xfrm>
            <a:off x="-408550" y="4234125"/>
            <a:ext cx="3615600" cy="345900"/>
          </a:xfrm>
          <a:prstGeom prst="rect">
            <a:avLst/>
          </a:prstGeom>
          <a:noFill/>
          <a:ln>
            <a:noFill/>
          </a:ln>
        </p:spPr>
        <p:txBody>
          <a:bodyPr anchorCtr="0" anchor="t" bIns="45700" lIns="91425" spcFirstLastPara="1" rIns="91425" wrap="square" tIns="45700">
            <a:normAutofit lnSpcReduction="10000"/>
          </a:bodyPr>
          <a:lstStyle/>
          <a:p>
            <a:pPr indent="-101600" lvl="0" marL="228600" rtl="0" algn="ctr">
              <a:lnSpc>
                <a:spcPct val="90000"/>
              </a:lnSpc>
              <a:spcBef>
                <a:spcPts val="0"/>
              </a:spcBef>
              <a:spcAft>
                <a:spcPts val="0"/>
              </a:spcAft>
              <a:buClr>
                <a:srgbClr val="0A0519"/>
              </a:buClr>
              <a:buSzPts val="2000"/>
              <a:buNone/>
            </a:pPr>
            <a:r>
              <a:rPr b="1" lang="ru-RU">
                <a:latin typeface="Arial"/>
                <a:ea typeface="Arial"/>
                <a:cs typeface="Arial"/>
                <a:sym typeface="Arial"/>
              </a:rPr>
              <a:t>Voice conversion</a:t>
            </a:r>
            <a:endParaRPr b="1">
              <a:latin typeface="Arial"/>
              <a:ea typeface="Arial"/>
              <a:cs typeface="Arial"/>
              <a:sym typeface="Arial"/>
            </a:endParaRPr>
          </a:p>
        </p:txBody>
      </p:sp>
      <p:sp>
        <p:nvSpPr>
          <p:cNvPr id="370" name="Google Shape;370;g39f544baa39_0_524"/>
          <p:cNvSpPr txBox="1"/>
          <p:nvPr>
            <p:ph idx="2" type="body"/>
          </p:nvPr>
        </p:nvSpPr>
        <p:spPr>
          <a:xfrm>
            <a:off x="216800" y="2813850"/>
            <a:ext cx="2364900" cy="1230300"/>
          </a:xfrm>
          <a:prstGeom prst="rect">
            <a:avLst/>
          </a:prstGeom>
          <a:noFill/>
          <a:ln>
            <a:noFill/>
          </a:ln>
        </p:spPr>
        <p:txBody>
          <a:bodyPr anchorCtr="0" anchor="t" bIns="45700" lIns="91425" spcFirstLastPara="1" rIns="91425" wrap="square" tIns="45700">
            <a:normAutofit lnSpcReduction="20000"/>
          </a:bodyPr>
          <a:lstStyle/>
          <a:p>
            <a:pPr indent="-101600" lvl="0" marL="228600" rtl="0" algn="l">
              <a:lnSpc>
                <a:spcPct val="115000"/>
              </a:lnSpc>
              <a:spcBef>
                <a:spcPts val="0"/>
              </a:spcBef>
              <a:spcAft>
                <a:spcPts val="0"/>
              </a:spcAft>
              <a:buClr>
                <a:srgbClr val="0A0519"/>
              </a:buClr>
              <a:buSzPts val="2000"/>
              <a:buNone/>
            </a:pPr>
            <a:r>
              <a:rPr b="1" lang="ru-RU">
                <a:latin typeface="Arial"/>
                <a:ea typeface="Arial"/>
                <a:cs typeface="Arial"/>
                <a:sym typeface="Arial"/>
              </a:rPr>
              <a:t>Voice cloning</a:t>
            </a:r>
            <a:endParaRPr b="1">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ru-RU" sz="1800">
                <a:latin typeface="Arial"/>
                <a:ea typeface="Arial"/>
                <a:cs typeface="Arial"/>
                <a:sym typeface="Arial"/>
              </a:rPr>
              <a:t>zero-shot</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ru-RU" sz="1800">
                <a:latin typeface="Arial"/>
                <a:ea typeface="Arial"/>
                <a:cs typeface="Arial"/>
                <a:sym typeface="Arial"/>
              </a:rPr>
              <a:t>few-shot</a:t>
            </a:r>
            <a:endParaRPr sz="1800">
              <a:latin typeface="Arial"/>
              <a:ea typeface="Arial"/>
              <a:cs typeface="Arial"/>
              <a:sym typeface="Arial"/>
            </a:endParaRPr>
          </a:p>
          <a:p>
            <a:pPr indent="-101600" lvl="0" marL="228600" rtl="0" algn="l">
              <a:lnSpc>
                <a:spcPct val="90000"/>
              </a:lnSpc>
              <a:spcBef>
                <a:spcPts val="0"/>
              </a:spcBef>
              <a:spcAft>
                <a:spcPts val="0"/>
              </a:spcAft>
              <a:buClr>
                <a:srgbClr val="0A0519"/>
              </a:buClr>
              <a:buSzPts val="2000"/>
              <a:buNone/>
            </a:pPr>
            <a:r>
              <a:t/>
            </a:r>
            <a:endParaRPr b="1">
              <a:latin typeface="Arial"/>
              <a:ea typeface="Arial"/>
              <a:cs typeface="Arial"/>
              <a:sym typeface="Arial"/>
            </a:endParaRPr>
          </a:p>
        </p:txBody>
      </p:sp>
      <p:grpSp>
        <p:nvGrpSpPr>
          <p:cNvPr id="371" name="Google Shape;371;g39f544baa39_0_524"/>
          <p:cNvGrpSpPr/>
          <p:nvPr/>
        </p:nvGrpSpPr>
        <p:grpSpPr>
          <a:xfrm>
            <a:off x="3145115" y="1437007"/>
            <a:ext cx="7991275" cy="3093717"/>
            <a:chOff x="2759292" y="1883115"/>
            <a:chExt cx="7991275" cy="3093717"/>
          </a:xfrm>
        </p:grpSpPr>
        <p:pic>
          <p:nvPicPr>
            <p:cNvPr id="372" name="Google Shape;372;g39f544baa39_0_524"/>
            <p:cNvPicPr preferRelativeResize="0"/>
            <p:nvPr/>
          </p:nvPicPr>
          <p:blipFill rotWithShape="1">
            <a:blip r:embed="rId3">
              <a:alphaModFix/>
            </a:blip>
            <a:srcRect b="0" l="0" r="0" t="0"/>
            <a:stretch/>
          </p:blipFill>
          <p:spPr>
            <a:xfrm>
              <a:off x="6755769" y="2780519"/>
              <a:ext cx="411133" cy="350474"/>
            </a:xfrm>
            <a:prstGeom prst="rect">
              <a:avLst/>
            </a:prstGeom>
            <a:noFill/>
            <a:ln>
              <a:noFill/>
            </a:ln>
          </p:spPr>
        </p:pic>
        <p:pic>
          <p:nvPicPr>
            <p:cNvPr id="373" name="Google Shape;373;g39f544baa39_0_524"/>
            <p:cNvPicPr preferRelativeResize="0"/>
            <p:nvPr/>
          </p:nvPicPr>
          <p:blipFill rotWithShape="1">
            <a:blip r:embed="rId3">
              <a:alphaModFix/>
            </a:blip>
            <a:srcRect b="0" l="0" r="0" t="0"/>
            <a:stretch/>
          </p:blipFill>
          <p:spPr>
            <a:xfrm>
              <a:off x="8482856" y="3536313"/>
              <a:ext cx="411133" cy="350474"/>
            </a:xfrm>
            <a:prstGeom prst="rect">
              <a:avLst/>
            </a:prstGeom>
            <a:noFill/>
            <a:ln>
              <a:noFill/>
            </a:ln>
          </p:spPr>
        </p:pic>
        <p:sp>
          <p:nvSpPr>
            <p:cNvPr id="374" name="Google Shape;374;g39f544baa39_0_524"/>
            <p:cNvSpPr/>
            <p:nvPr/>
          </p:nvSpPr>
          <p:spPr>
            <a:xfrm>
              <a:off x="5019875" y="2992450"/>
              <a:ext cx="1846200" cy="1040100"/>
            </a:xfrm>
            <a:prstGeom prst="roundRect">
              <a:avLst>
                <a:gd fmla="val 16667" name="adj"/>
              </a:avLst>
            </a:prstGeom>
            <a:solidFill>
              <a:srgbClr val="9C9C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ru-RU" sz="1800">
                  <a:solidFill>
                    <a:srgbClr val="000000"/>
                  </a:solidFill>
                  <a:latin typeface="Calibri"/>
                  <a:ea typeface="Calibri"/>
                  <a:cs typeface="Calibri"/>
                  <a:sym typeface="Calibri"/>
                </a:rPr>
                <a:t>Voice cloning acoustic model</a:t>
              </a:r>
              <a:endParaRPr sz="1800">
                <a:latin typeface="Calibri"/>
                <a:ea typeface="Calibri"/>
                <a:cs typeface="Calibri"/>
                <a:sym typeface="Calibri"/>
              </a:endParaRPr>
            </a:p>
          </p:txBody>
        </p:sp>
        <p:sp>
          <p:nvSpPr>
            <p:cNvPr id="375" name="Google Shape;375;g39f544baa39_0_524"/>
            <p:cNvSpPr/>
            <p:nvPr/>
          </p:nvSpPr>
          <p:spPr>
            <a:xfrm>
              <a:off x="7431825" y="3748157"/>
              <a:ext cx="1138800" cy="802200"/>
            </a:xfrm>
            <a:prstGeom prst="roundRect">
              <a:avLst>
                <a:gd fmla="val 16667" name="adj"/>
              </a:avLst>
            </a:prstGeom>
            <a:solidFill>
              <a:srgbClr val="89A4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ru-RU" sz="1800">
                  <a:solidFill>
                    <a:srgbClr val="000000"/>
                  </a:solidFill>
                  <a:latin typeface="Calibri"/>
                  <a:ea typeface="Calibri"/>
                  <a:cs typeface="Calibri"/>
                  <a:sym typeface="Calibri"/>
                </a:rPr>
                <a:t>Vocoder</a:t>
              </a:r>
              <a:endParaRPr sz="1800">
                <a:latin typeface="Calibri"/>
                <a:ea typeface="Calibri"/>
                <a:cs typeface="Calibri"/>
                <a:sym typeface="Calibri"/>
              </a:endParaRPr>
            </a:p>
          </p:txBody>
        </p:sp>
        <p:sp>
          <p:nvSpPr>
            <p:cNvPr id="376" name="Google Shape;376;g39f544baa39_0_524"/>
            <p:cNvSpPr txBox="1"/>
            <p:nvPr/>
          </p:nvSpPr>
          <p:spPr>
            <a:xfrm flipH="1">
              <a:off x="2759292" y="3343160"/>
              <a:ext cx="6438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ru-RU" sz="1600" u="none" cap="none" strike="noStrike">
                  <a:solidFill>
                    <a:srgbClr val="000000"/>
                  </a:solidFill>
                </a:rPr>
                <a:t>Text</a:t>
              </a:r>
              <a:endParaRPr b="1" sz="1600">
                <a:solidFill>
                  <a:srgbClr val="000000"/>
                </a:solidFill>
              </a:endParaRPr>
            </a:p>
          </p:txBody>
        </p:sp>
        <p:sp>
          <p:nvSpPr>
            <p:cNvPr id="377" name="Google Shape;377;g39f544baa39_0_524"/>
            <p:cNvSpPr txBox="1"/>
            <p:nvPr/>
          </p:nvSpPr>
          <p:spPr>
            <a:xfrm flipH="1">
              <a:off x="8904367" y="4391832"/>
              <a:ext cx="18462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ru-RU" sz="1600">
                  <a:solidFill>
                    <a:srgbClr val="000000"/>
                  </a:solidFill>
                  <a:latin typeface="Calibri"/>
                  <a:ea typeface="Calibri"/>
                  <a:cs typeface="Calibri"/>
                  <a:sym typeface="Calibri"/>
                </a:rPr>
                <a:t>New speaker’s</a:t>
              </a:r>
              <a:endParaRPr sz="1600"/>
            </a:p>
            <a:p>
              <a:pPr indent="0" lvl="0" marL="0" marR="0" rtl="0" algn="ctr">
                <a:spcBef>
                  <a:spcPts val="0"/>
                </a:spcBef>
                <a:spcAft>
                  <a:spcPts val="0"/>
                </a:spcAft>
                <a:buNone/>
              </a:pPr>
              <a:r>
                <a:rPr b="1" lang="ru-RU" sz="1600">
                  <a:solidFill>
                    <a:srgbClr val="000000"/>
                  </a:solidFill>
                  <a:latin typeface="Calibri"/>
                  <a:ea typeface="Calibri"/>
                  <a:cs typeface="Calibri"/>
                  <a:sym typeface="Calibri"/>
                </a:rPr>
                <a:t>voice</a:t>
              </a:r>
              <a:endParaRPr b="1" sz="1600">
                <a:solidFill>
                  <a:srgbClr val="000000"/>
                </a:solidFill>
                <a:latin typeface="Calibri"/>
                <a:ea typeface="Calibri"/>
                <a:cs typeface="Calibri"/>
                <a:sym typeface="Calibri"/>
              </a:endParaRPr>
            </a:p>
          </p:txBody>
        </p:sp>
        <p:pic>
          <p:nvPicPr>
            <p:cNvPr id="378" name="Google Shape;378;g39f544baa39_0_524"/>
            <p:cNvPicPr preferRelativeResize="0"/>
            <p:nvPr/>
          </p:nvPicPr>
          <p:blipFill rotWithShape="1">
            <a:blip r:embed="rId4">
              <a:alphaModFix/>
            </a:blip>
            <a:srcRect b="0" l="0" r="0" t="0"/>
            <a:stretch/>
          </p:blipFill>
          <p:spPr>
            <a:xfrm>
              <a:off x="9478091" y="3928288"/>
              <a:ext cx="698652" cy="566654"/>
            </a:xfrm>
            <a:prstGeom prst="rect">
              <a:avLst/>
            </a:prstGeom>
            <a:noFill/>
            <a:ln>
              <a:noFill/>
            </a:ln>
          </p:spPr>
        </p:pic>
        <p:pic>
          <p:nvPicPr>
            <p:cNvPr id="379" name="Google Shape;379;g39f544baa39_0_524"/>
            <p:cNvPicPr preferRelativeResize="0"/>
            <p:nvPr/>
          </p:nvPicPr>
          <p:blipFill rotWithShape="1">
            <a:blip r:embed="rId5">
              <a:alphaModFix/>
            </a:blip>
            <a:srcRect b="0" l="0" r="0" t="0"/>
            <a:stretch/>
          </p:blipFill>
          <p:spPr>
            <a:xfrm>
              <a:off x="9629243" y="3623515"/>
              <a:ext cx="316302" cy="350475"/>
            </a:xfrm>
            <a:prstGeom prst="rect">
              <a:avLst/>
            </a:prstGeom>
            <a:solidFill>
              <a:srgbClr val="FFFFFF"/>
            </a:solidFill>
            <a:ln>
              <a:noFill/>
            </a:ln>
          </p:spPr>
        </p:pic>
        <p:grpSp>
          <p:nvGrpSpPr>
            <p:cNvPr id="380" name="Google Shape;380;g39f544baa39_0_524"/>
            <p:cNvGrpSpPr/>
            <p:nvPr/>
          </p:nvGrpSpPr>
          <p:grpSpPr>
            <a:xfrm>
              <a:off x="5227170" y="1883115"/>
              <a:ext cx="1431600" cy="917037"/>
              <a:chOff x="5351720" y="5940902"/>
              <a:chExt cx="1431600" cy="917037"/>
            </a:xfrm>
          </p:grpSpPr>
          <p:pic>
            <p:nvPicPr>
              <p:cNvPr descr="Картинки по запросу &quot;audio files icon&quot;" id="381" name="Google Shape;381;g39f544baa39_0_524"/>
              <p:cNvPicPr preferRelativeResize="0"/>
              <p:nvPr/>
            </p:nvPicPr>
            <p:blipFill rotWithShape="1">
              <a:blip r:embed="rId6">
                <a:alphaModFix/>
              </a:blip>
              <a:srcRect b="0" l="0" r="0" t="0"/>
              <a:stretch/>
            </p:blipFill>
            <p:spPr>
              <a:xfrm>
                <a:off x="6028456" y="5940902"/>
                <a:ext cx="427528" cy="427528"/>
              </a:xfrm>
              <a:prstGeom prst="rect">
                <a:avLst/>
              </a:prstGeom>
              <a:noFill/>
              <a:ln>
                <a:noFill/>
              </a:ln>
            </p:spPr>
          </p:pic>
          <p:pic>
            <p:nvPicPr>
              <p:cNvPr id="382" name="Google Shape;382;g39f544baa39_0_524"/>
              <p:cNvPicPr preferRelativeResize="0"/>
              <p:nvPr/>
            </p:nvPicPr>
            <p:blipFill rotWithShape="1">
              <a:blip r:embed="rId5">
                <a:alphaModFix/>
              </a:blip>
              <a:srcRect b="0" l="0" r="0" t="0"/>
              <a:stretch/>
            </p:blipFill>
            <p:spPr>
              <a:xfrm>
                <a:off x="5686719" y="5996846"/>
                <a:ext cx="284862" cy="315638"/>
              </a:xfrm>
              <a:prstGeom prst="rect">
                <a:avLst/>
              </a:prstGeom>
              <a:solidFill>
                <a:srgbClr val="FFFFFF"/>
              </a:solidFill>
              <a:ln>
                <a:noFill/>
              </a:ln>
            </p:spPr>
          </p:pic>
          <p:sp>
            <p:nvSpPr>
              <p:cNvPr id="383" name="Google Shape;383;g39f544baa39_0_524"/>
              <p:cNvSpPr txBox="1"/>
              <p:nvPr/>
            </p:nvSpPr>
            <p:spPr>
              <a:xfrm>
                <a:off x="5351720" y="6331139"/>
                <a:ext cx="1431600" cy="526800"/>
              </a:xfrm>
              <a:prstGeom prst="rect">
                <a:avLst/>
              </a:prstGeom>
              <a:noFill/>
              <a:ln>
                <a:noFill/>
              </a:ln>
            </p:spPr>
            <p:txBody>
              <a:bodyPr anchorCtr="0" anchor="t" bIns="41150" lIns="82325" spcFirstLastPara="1" rIns="82325" wrap="square" tIns="41150">
                <a:spAutoFit/>
              </a:bodyPr>
              <a:lstStyle/>
              <a:p>
                <a:pPr indent="0" lvl="0" marL="0" marR="0" rtl="0" algn="ctr">
                  <a:spcBef>
                    <a:spcPts val="0"/>
                  </a:spcBef>
                  <a:spcAft>
                    <a:spcPts val="0"/>
                  </a:spcAft>
                  <a:buNone/>
                </a:pPr>
                <a:r>
                  <a:rPr b="1" i="0" lang="ru-RU" sz="1440" u="none" cap="none" strike="noStrike">
                    <a:solidFill>
                      <a:srgbClr val="000000"/>
                    </a:solidFill>
                    <a:latin typeface="Calibri"/>
                    <a:ea typeface="Calibri"/>
                    <a:cs typeface="Calibri"/>
                    <a:sym typeface="Calibri"/>
                  </a:rPr>
                  <a:t>New speaker’s</a:t>
                </a:r>
                <a:endParaRPr sz="1440"/>
              </a:p>
              <a:p>
                <a:pPr indent="0" lvl="0" marL="0" marR="0" rtl="0" algn="ctr">
                  <a:spcBef>
                    <a:spcPts val="0"/>
                  </a:spcBef>
                  <a:spcAft>
                    <a:spcPts val="0"/>
                  </a:spcAft>
                  <a:buNone/>
                </a:pPr>
                <a:r>
                  <a:rPr b="1" lang="ru-RU" sz="1440">
                    <a:solidFill>
                      <a:srgbClr val="000000"/>
                    </a:solidFill>
                    <a:latin typeface="Calibri"/>
                    <a:ea typeface="Calibri"/>
                    <a:cs typeface="Calibri"/>
                    <a:sym typeface="Calibri"/>
                  </a:rPr>
                  <a:t>r</a:t>
                </a:r>
                <a:r>
                  <a:rPr b="1" i="0" lang="ru-RU" sz="1440" u="none" cap="none" strike="noStrike">
                    <a:solidFill>
                      <a:srgbClr val="000000"/>
                    </a:solidFill>
                    <a:latin typeface="Calibri"/>
                    <a:ea typeface="Calibri"/>
                    <a:cs typeface="Calibri"/>
                    <a:sym typeface="Calibri"/>
                  </a:rPr>
                  <a:t>ecords </a:t>
                </a:r>
                <a:endParaRPr b="1" i="0" sz="1440" u="none" cap="none" strike="noStrike">
                  <a:solidFill>
                    <a:srgbClr val="000000"/>
                  </a:solidFill>
                  <a:latin typeface="Calibri"/>
                  <a:ea typeface="Calibri"/>
                  <a:cs typeface="Calibri"/>
                  <a:sym typeface="Calibri"/>
                </a:endParaRPr>
              </a:p>
            </p:txBody>
          </p:sp>
        </p:grpSp>
        <p:cxnSp>
          <p:nvCxnSpPr>
            <p:cNvPr id="384" name="Google Shape;384;g39f544baa39_0_524"/>
            <p:cNvCxnSpPr/>
            <p:nvPr/>
          </p:nvCxnSpPr>
          <p:spPr>
            <a:xfrm>
              <a:off x="5942879" y="2722454"/>
              <a:ext cx="0" cy="270000"/>
            </a:xfrm>
            <a:prstGeom prst="straightConnector1">
              <a:avLst/>
            </a:prstGeom>
            <a:noFill/>
            <a:ln cap="flat" cmpd="sng" w="9525">
              <a:solidFill>
                <a:srgbClr val="44546A"/>
              </a:solidFill>
              <a:prstDash val="solid"/>
              <a:miter lim="800000"/>
              <a:headEnd len="sm" w="sm" type="none"/>
              <a:tailEnd len="med" w="med" type="triangle"/>
            </a:ln>
          </p:spPr>
        </p:cxnSp>
        <p:cxnSp>
          <p:nvCxnSpPr>
            <p:cNvPr id="385" name="Google Shape;385;g39f544baa39_0_524"/>
            <p:cNvCxnSpPr/>
            <p:nvPr/>
          </p:nvCxnSpPr>
          <p:spPr>
            <a:xfrm flipH="1" rot="10800000">
              <a:off x="8568407" y="4148947"/>
              <a:ext cx="822900" cy="600"/>
            </a:xfrm>
            <a:prstGeom prst="straightConnector1">
              <a:avLst/>
            </a:prstGeom>
            <a:noFill/>
            <a:ln cap="flat" cmpd="sng" w="9525">
              <a:solidFill>
                <a:srgbClr val="44546A"/>
              </a:solidFill>
              <a:prstDash val="solid"/>
              <a:miter lim="800000"/>
              <a:headEnd len="sm" w="sm" type="none"/>
              <a:tailEnd len="med" w="med" type="triangle"/>
            </a:ln>
          </p:spPr>
        </p:cxnSp>
        <p:cxnSp>
          <p:nvCxnSpPr>
            <p:cNvPr id="386" name="Google Shape;386;g39f544baa39_0_524"/>
            <p:cNvCxnSpPr>
              <a:stCxn id="374" idx="3"/>
              <a:endCxn id="375" idx="1"/>
            </p:cNvCxnSpPr>
            <p:nvPr/>
          </p:nvCxnSpPr>
          <p:spPr>
            <a:xfrm>
              <a:off x="6866075" y="3512500"/>
              <a:ext cx="565800" cy="636900"/>
            </a:xfrm>
            <a:prstGeom prst="straightConnector1">
              <a:avLst/>
            </a:prstGeom>
            <a:noFill/>
            <a:ln cap="flat" cmpd="sng" w="9525">
              <a:solidFill>
                <a:srgbClr val="44546A"/>
              </a:solidFill>
              <a:prstDash val="solid"/>
              <a:miter lim="800000"/>
              <a:headEnd len="sm" w="sm" type="none"/>
              <a:tailEnd len="med" w="med" type="triangle"/>
            </a:ln>
          </p:spPr>
        </p:cxnSp>
        <p:cxnSp>
          <p:nvCxnSpPr>
            <p:cNvPr id="387" name="Google Shape;387;g39f544baa39_0_524"/>
            <p:cNvCxnSpPr>
              <a:stCxn id="376" idx="1"/>
              <a:endCxn id="374" idx="1"/>
            </p:cNvCxnSpPr>
            <p:nvPr/>
          </p:nvCxnSpPr>
          <p:spPr>
            <a:xfrm>
              <a:off x="3403092" y="3512510"/>
              <a:ext cx="1616700" cy="0"/>
            </a:xfrm>
            <a:prstGeom prst="straightConnector1">
              <a:avLst/>
            </a:prstGeom>
            <a:noFill/>
            <a:ln cap="flat" cmpd="sng" w="9525">
              <a:solidFill>
                <a:srgbClr val="44546A"/>
              </a:solidFill>
              <a:prstDash val="solid"/>
              <a:miter lim="800000"/>
              <a:headEnd len="sm" w="sm" type="none"/>
              <a:tailEnd len="med" w="med" type="triangle"/>
            </a:ln>
          </p:spPr>
        </p:cxn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39f544baa39_0_448"/>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Близкие задачи</a:t>
            </a:r>
            <a:endParaRPr/>
          </a:p>
        </p:txBody>
      </p:sp>
      <p:sp>
        <p:nvSpPr>
          <p:cNvPr id="393" name="Google Shape;393;g39f544baa39_0_448"/>
          <p:cNvSpPr txBox="1"/>
          <p:nvPr>
            <p:ph idx="1" type="body"/>
          </p:nvPr>
        </p:nvSpPr>
        <p:spPr>
          <a:xfrm>
            <a:off x="-408550" y="4234125"/>
            <a:ext cx="3615600" cy="345900"/>
          </a:xfrm>
          <a:prstGeom prst="rect">
            <a:avLst/>
          </a:prstGeom>
          <a:noFill/>
          <a:ln>
            <a:noFill/>
          </a:ln>
        </p:spPr>
        <p:txBody>
          <a:bodyPr anchorCtr="0" anchor="t" bIns="45700" lIns="91425" spcFirstLastPara="1" rIns="91425" wrap="square" tIns="45700">
            <a:normAutofit lnSpcReduction="10000"/>
          </a:bodyPr>
          <a:lstStyle/>
          <a:p>
            <a:pPr indent="-101600" lvl="0" marL="228600" rtl="0" algn="ctr">
              <a:lnSpc>
                <a:spcPct val="90000"/>
              </a:lnSpc>
              <a:spcBef>
                <a:spcPts val="0"/>
              </a:spcBef>
              <a:spcAft>
                <a:spcPts val="0"/>
              </a:spcAft>
              <a:buClr>
                <a:srgbClr val="0A0519"/>
              </a:buClr>
              <a:buSzPts val="2000"/>
              <a:buNone/>
            </a:pPr>
            <a:r>
              <a:rPr b="1" lang="ru-RU">
                <a:latin typeface="Arial"/>
                <a:ea typeface="Arial"/>
                <a:cs typeface="Arial"/>
                <a:sym typeface="Arial"/>
              </a:rPr>
              <a:t>Voice conversion</a:t>
            </a:r>
            <a:endParaRPr b="1">
              <a:latin typeface="Arial"/>
              <a:ea typeface="Arial"/>
              <a:cs typeface="Arial"/>
              <a:sym typeface="Arial"/>
            </a:endParaRPr>
          </a:p>
        </p:txBody>
      </p:sp>
      <p:sp>
        <p:nvSpPr>
          <p:cNvPr id="394" name="Google Shape;394;g39f544baa39_0_448"/>
          <p:cNvSpPr txBox="1"/>
          <p:nvPr>
            <p:ph idx="2" type="body"/>
          </p:nvPr>
        </p:nvSpPr>
        <p:spPr>
          <a:xfrm>
            <a:off x="0" y="2832825"/>
            <a:ext cx="2364900" cy="600600"/>
          </a:xfrm>
          <a:prstGeom prst="rect">
            <a:avLst/>
          </a:prstGeom>
          <a:noFill/>
          <a:ln>
            <a:noFill/>
          </a:ln>
        </p:spPr>
        <p:txBody>
          <a:bodyPr anchorCtr="0" anchor="t" bIns="45700" lIns="91425" spcFirstLastPara="1" rIns="91425" wrap="square" tIns="45700">
            <a:normAutofit/>
          </a:bodyPr>
          <a:lstStyle/>
          <a:p>
            <a:pPr indent="-101600" lvl="0" marL="228600" rtl="0" algn="ctr">
              <a:lnSpc>
                <a:spcPct val="90000"/>
              </a:lnSpc>
              <a:spcBef>
                <a:spcPts val="0"/>
              </a:spcBef>
              <a:spcAft>
                <a:spcPts val="0"/>
              </a:spcAft>
              <a:buClr>
                <a:srgbClr val="0A0519"/>
              </a:buClr>
              <a:buSzPts val="2000"/>
              <a:buNone/>
            </a:pPr>
            <a:r>
              <a:rPr b="1" lang="ru-RU">
                <a:latin typeface="Arial"/>
                <a:ea typeface="Arial"/>
                <a:cs typeface="Arial"/>
                <a:sym typeface="Arial"/>
              </a:rPr>
              <a:t>Voice cloning</a:t>
            </a:r>
            <a:endParaRPr b="1">
              <a:latin typeface="Arial"/>
              <a:ea typeface="Arial"/>
              <a:cs typeface="Arial"/>
              <a:sym typeface="Arial"/>
            </a:endParaRPr>
          </a:p>
        </p:txBody>
      </p:sp>
      <p:grpSp>
        <p:nvGrpSpPr>
          <p:cNvPr id="395" name="Google Shape;395;g39f544baa39_0_448"/>
          <p:cNvGrpSpPr/>
          <p:nvPr/>
        </p:nvGrpSpPr>
        <p:grpSpPr>
          <a:xfrm>
            <a:off x="3145115" y="1437007"/>
            <a:ext cx="7991275" cy="3976283"/>
            <a:chOff x="2759292" y="1883115"/>
            <a:chExt cx="7991275" cy="3976283"/>
          </a:xfrm>
        </p:grpSpPr>
        <p:pic>
          <p:nvPicPr>
            <p:cNvPr id="396" name="Google Shape;396;g39f544baa39_0_448"/>
            <p:cNvPicPr preferRelativeResize="0"/>
            <p:nvPr/>
          </p:nvPicPr>
          <p:blipFill rotWithShape="1">
            <a:blip r:embed="rId3">
              <a:alphaModFix/>
            </a:blip>
            <a:srcRect b="0" l="0" r="0" t="0"/>
            <a:stretch/>
          </p:blipFill>
          <p:spPr>
            <a:xfrm>
              <a:off x="6755769" y="2780519"/>
              <a:ext cx="411133" cy="350474"/>
            </a:xfrm>
            <a:prstGeom prst="rect">
              <a:avLst/>
            </a:prstGeom>
            <a:noFill/>
            <a:ln>
              <a:noFill/>
            </a:ln>
          </p:spPr>
        </p:pic>
        <p:pic>
          <p:nvPicPr>
            <p:cNvPr id="397" name="Google Shape;397;g39f544baa39_0_448"/>
            <p:cNvPicPr preferRelativeResize="0"/>
            <p:nvPr/>
          </p:nvPicPr>
          <p:blipFill rotWithShape="1">
            <a:blip r:embed="rId3">
              <a:alphaModFix/>
            </a:blip>
            <a:srcRect b="0" l="0" r="0" t="0"/>
            <a:stretch/>
          </p:blipFill>
          <p:spPr>
            <a:xfrm>
              <a:off x="8482856" y="3536313"/>
              <a:ext cx="411133" cy="350474"/>
            </a:xfrm>
            <a:prstGeom prst="rect">
              <a:avLst/>
            </a:prstGeom>
            <a:noFill/>
            <a:ln>
              <a:noFill/>
            </a:ln>
          </p:spPr>
        </p:pic>
        <p:sp>
          <p:nvSpPr>
            <p:cNvPr id="398" name="Google Shape;398;g39f544baa39_0_448"/>
            <p:cNvSpPr/>
            <p:nvPr/>
          </p:nvSpPr>
          <p:spPr>
            <a:xfrm>
              <a:off x="5019875" y="2992450"/>
              <a:ext cx="1846200" cy="1040100"/>
            </a:xfrm>
            <a:prstGeom prst="roundRect">
              <a:avLst>
                <a:gd fmla="val 16667" name="adj"/>
              </a:avLst>
            </a:prstGeom>
            <a:solidFill>
              <a:srgbClr val="9C9C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ru-RU" sz="1800">
                  <a:solidFill>
                    <a:srgbClr val="000000"/>
                  </a:solidFill>
                  <a:latin typeface="Calibri"/>
                  <a:ea typeface="Calibri"/>
                  <a:cs typeface="Calibri"/>
                  <a:sym typeface="Calibri"/>
                </a:rPr>
                <a:t>Voice cloning acoustic model</a:t>
              </a:r>
              <a:endParaRPr sz="1800">
                <a:latin typeface="Calibri"/>
                <a:ea typeface="Calibri"/>
                <a:cs typeface="Calibri"/>
                <a:sym typeface="Calibri"/>
              </a:endParaRPr>
            </a:p>
          </p:txBody>
        </p:sp>
        <p:sp>
          <p:nvSpPr>
            <p:cNvPr id="399" name="Google Shape;399;g39f544baa39_0_448"/>
            <p:cNvSpPr/>
            <p:nvPr/>
          </p:nvSpPr>
          <p:spPr>
            <a:xfrm>
              <a:off x="7431825" y="3748157"/>
              <a:ext cx="1138800" cy="802200"/>
            </a:xfrm>
            <a:prstGeom prst="roundRect">
              <a:avLst>
                <a:gd fmla="val 16667" name="adj"/>
              </a:avLst>
            </a:prstGeom>
            <a:solidFill>
              <a:srgbClr val="89A4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ru-RU" sz="1800">
                  <a:solidFill>
                    <a:srgbClr val="000000"/>
                  </a:solidFill>
                  <a:latin typeface="Calibri"/>
                  <a:ea typeface="Calibri"/>
                  <a:cs typeface="Calibri"/>
                  <a:sym typeface="Calibri"/>
                </a:rPr>
                <a:t>Vocoder</a:t>
              </a:r>
              <a:endParaRPr sz="1800">
                <a:latin typeface="Calibri"/>
                <a:ea typeface="Calibri"/>
                <a:cs typeface="Calibri"/>
                <a:sym typeface="Calibri"/>
              </a:endParaRPr>
            </a:p>
          </p:txBody>
        </p:sp>
        <p:grpSp>
          <p:nvGrpSpPr>
            <p:cNvPr id="400" name="Google Shape;400;g39f544baa39_0_448"/>
            <p:cNvGrpSpPr/>
            <p:nvPr/>
          </p:nvGrpSpPr>
          <p:grpSpPr>
            <a:xfrm>
              <a:off x="2806452" y="4567064"/>
              <a:ext cx="1846200" cy="1292333"/>
              <a:chOff x="2639846" y="5128048"/>
              <a:chExt cx="1846200" cy="1292333"/>
            </a:xfrm>
          </p:grpSpPr>
          <p:pic>
            <p:nvPicPr>
              <p:cNvPr id="401" name="Google Shape;401;g39f544baa39_0_448"/>
              <p:cNvPicPr preferRelativeResize="0"/>
              <p:nvPr/>
            </p:nvPicPr>
            <p:blipFill rotWithShape="1">
              <a:blip r:embed="rId4">
                <a:alphaModFix/>
              </a:blip>
              <a:srcRect b="0" l="0" r="0" t="0"/>
              <a:stretch/>
            </p:blipFill>
            <p:spPr>
              <a:xfrm>
                <a:off x="2647139" y="5128048"/>
                <a:ext cx="698652" cy="566654"/>
              </a:xfrm>
              <a:prstGeom prst="rect">
                <a:avLst/>
              </a:prstGeom>
              <a:noFill/>
              <a:ln>
                <a:noFill/>
              </a:ln>
            </p:spPr>
          </p:pic>
          <p:sp>
            <p:nvSpPr>
              <p:cNvPr id="402" name="Google Shape;402;g39f544baa39_0_448"/>
              <p:cNvSpPr txBox="1"/>
              <p:nvPr/>
            </p:nvSpPr>
            <p:spPr>
              <a:xfrm flipH="1">
                <a:off x="2639846" y="5491063"/>
                <a:ext cx="18462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ru-RU" sz="1600">
                    <a:solidFill>
                      <a:srgbClr val="000000"/>
                    </a:solidFill>
                    <a:latin typeface="Calibri"/>
                    <a:ea typeface="Calibri"/>
                    <a:cs typeface="Calibri"/>
                    <a:sym typeface="Calibri"/>
                  </a:rPr>
                  <a:t>Source speaker’s</a:t>
                </a:r>
                <a:endParaRPr sz="1600"/>
              </a:p>
              <a:p>
                <a:pPr indent="0" lvl="0" marL="0" marR="0" rtl="0" algn="ctr">
                  <a:spcBef>
                    <a:spcPts val="0"/>
                  </a:spcBef>
                  <a:spcAft>
                    <a:spcPts val="0"/>
                  </a:spcAft>
                  <a:buNone/>
                </a:pPr>
                <a:r>
                  <a:rPr b="1" lang="ru-RU" sz="1600">
                    <a:solidFill>
                      <a:srgbClr val="000000"/>
                    </a:solidFill>
                    <a:latin typeface="Calibri"/>
                    <a:ea typeface="Calibri"/>
                    <a:cs typeface="Calibri"/>
                    <a:sym typeface="Calibri"/>
                  </a:rPr>
                  <a:t>voice</a:t>
                </a:r>
                <a:endParaRPr b="1" sz="1600">
                  <a:solidFill>
                    <a:srgbClr val="000000"/>
                  </a:solidFill>
                  <a:latin typeface="Calibri"/>
                  <a:ea typeface="Calibri"/>
                  <a:cs typeface="Calibri"/>
                  <a:sym typeface="Calibri"/>
                </a:endParaRPr>
              </a:p>
            </p:txBody>
          </p:sp>
          <p:pic>
            <p:nvPicPr>
              <p:cNvPr id="403" name="Google Shape;403;g39f544baa39_0_448"/>
              <p:cNvPicPr preferRelativeResize="0"/>
              <p:nvPr/>
            </p:nvPicPr>
            <p:blipFill rotWithShape="1">
              <a:blip r:embed="rId5">
                <a:alphaModFix/>
              </a:blip>
              <a:srcRect b="0" l="0" r="0" t="0"/>
              <a:stretch/>
            </p:blipFill>
            <p:spPr>
              <a:xfrm>
                <a:off x="3406903" y="6013651"/>
                <a:ext cx="364216" cy="406731"/>
              </a:xfrm>
              <a:prstGeom prst="rect">
                <a:avLst/>
              </a:prstGeom>
              <a:noFill/>
              <a:ln>
                <a:noFill/>
              </a:ln>
            </p:spPr>
          </p:pic>
          <p:pic>
            <p:nvPicPr>
              <p:cNvPr id="404" name="Google Shape;404;g39f544baa39_0_448"/>
              <p:cNvPicPr preferRelativeResize="0"/>
              <p:nvPr/>
            </p:nvPicPr>
            <p:blipFill rotWithShape="1">
              <a:blip r:embed="rId6">
                <a:alphaModFix/>
              </a:blip>
              <a:srcRect b="0" l="0" r="0" t="0"/>
              <a:stretch/>
            </p:blipFill>
            <p:spPr>
              <a:xfrm>
                <a:off x="3732606" y="5236468"/>
                <a:ext cx="411797" cy="328141"/>
              </a:xfrm>
              <a:prstGeom prst="rect">
                <a:avLst/>
              </a:prstGeom>
              <a:noFill/>
              <a:ln>
                <a:noFill/>
              </a:ln>
            </p:spPr>
          </p:pic>
          <p:cxnSp>
            <p:nvCxnSpPr>
              <p:cNvPr id="405" name="Google Shape;405;g39f544baa39_0_448"/>
              <p:cNvCxnSpPr/>
              <p:nvPr/>
            </p:nvCxnSpPr>
            <p:spPr>
              <a:xfrm flipH="1" rot="10800000">
                <a:off x="3391651" y="5408968"/>
                <a:ext cx="316800" cy="600"/>
              </a:xfrm>
              <a:prstGeom prst="straightConnector1">
                <a:avLst/>
              </a:prstGeom>
              <a:noFill/>
              <a:ln cap="flat" cmpd="sng" w="9525">
                <a:solidFill>
                  <a:srgbClr val="44546A"/>
                </a:solidFill>
                <a:prstDash val="solid"/>
                <a:miter lim="800000"/>
                <a:headEnd len="sm" w="sm" type="none"/>
                <a:tailEnd len="med" w="med" type="triangle"/>
              </a:ln>
            </p:spPr>
          </p:cxnSp>
        </p:grpSp>
        <p:sp>
          <p:nvSpPr>
            <p:cNvPr id="406" name="Google Shape;406;g39f544baa39_0_448"/>
            <p:cNvSpPr txBox="1"/>
            <p:nvPr/>
          </p:nvSpPr>
          <p:spPr>
            <a:xfrm flipH="1">
              <a:off x="2759292" y="3343160"/>
              <a:ext cx="6438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ru-RU" sz="1600" u="none" cap="none" strike="noStrike">
                  <a:solidFill>
                    <a:srgbClr val="000000"/>
                  </a:solidFill>
                </a:rPr>
                <a:t>Text</a:t>
              </a:r>
              <a:endParaRPr b="1" sz="1600">
                <a:solidFill>
                  <a:srgbClr val="000000"/>
                </a:solidFill>
              </a:endParaRPr>
            </a:p>
          </p:txBody>
        </p:sp>
        <p:sp>
          <p:nvSpPr>
            <p:cNvPr id="407" name="Google Shape;407;g39f544baa39_0_448"/>
            <p:cNvSpPr txBox="1"/>
            <p:nvPr/>
          </p:nvSpPr>
          <p:spPr>
            <a:xfrm flipH="1">
              <a:off x="8904367" y="4391832"/>
              <a:ext cx="18462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ru-RU" sz="1600">
                  <a:solidFill>
                    <a:srgbClr val="000000"/>
                  </a:solidFill>
                  <a:latin typeface="Calibri"/>
                  <a:ea typeface="Calibri"/>
                  <a:cs typeface="Calibri"/>
                  <a:sym typeface="Calibri"/>
                </a:rPr>
                <a:t>New speaker’s</a:t>
              </a:r>
              <a:endParaRPr sz="1600"/>
            </a:p>
            <a:p>
              <a:pPr indent="0" lvl="0" marL="0" marR="0" rtl="0" algn="ctr">
                <a:spcBef>
                  <a:spcPts val="0"/>
                </a:spcBef>
                <a:spcAft>
                  <a:spcPts val="0"/>
                </a:spcAft>
                <a:buNone/>
              </a:pPr>
              <a:r>
                <a:rPr b="1" lang="ru-RU" sz="1600">
                  <a:solidFill>
                    <a:srgbClr val="000000"/>
                  </a:solidFill>
                  <a:latin typeface="Calibri"/>
                  <a:ea typeface="Calibri"/>
                  <a:cs typeface="Calibri"/>
                  <a:sym typeface="Calibri"/>
                </a:rPr>
                <a:t>voice</a:t>
              </a:r>
              <a:endParaRPr b="1" sz="1600">
                <a:solidFill>
                  <a:srgbClr val="000000"/>
                </a:solidFill>
                <a:latin typeface="Calibri"/>
                <a:ea typeface="Calibri"/>
                <a:cs typeface="Calibri"/>
                <a:sym typeface="Calibri"/>
              </a:endParaRPr>
            </a:p>
          </p:txBody>
        </p:sp>
        <p:pic>
          <p:nvPicPr>
            <p:cNvPr id="408" name="Google Shape;408;g39f544baa39_0_448"/>
            <p:cNvPicPr preferRelativeResize="0"/>
            <p:nvPr/>
          </p:nvPicPr>
          <p:blipFill rotWithShape="1">
            <a:blip r:embed="rId4">
              <a:alphaModFix/>
            </a:blip>
            <a:srcRect b="0" l="0" r="0" t="0"/>
            <a:stretch/>
          </p:blipFill>
          <p:spPr>
            <a:xfrm>
              <a:off x="9478091" y="3928288"/>
              <a:ext cx="698652" cy="566654"/>
            </a:xfrm>
            <a:prstGeom prst="rect">
              <a:avLst/>
            </a:prstGeom>
            <a:noFill/>
            <a:ln>
              <a:noFill/>
            </a:ln>
          </p:spPr>
        </p:pic>
        <p:pic>
          <p:nvPicPr>
            <p:cNvPr id="409" name="Google Shape;409;g39f544baa39_0_448"/>
            <p:cNvPicPr preferRelativeResize="0"/>
            <p:nvPr/>
          </p:nvPicPr>
          <p:blipFill rotWithShape="1">
            <a:blip r:embed="rId7">
              <a:alphaModFix/>
            </a:blip>
            <a:srcRect b="0" l="0" r="0" t="0"/>
            <a:stretch/>
          </p:blipFill>
          <p:spPr>
            <a:xfrm>
              <a:off x="9629243" y="3623515"/>
              <a:ext cx="316302" cy="350475"/>
            </a:xfrm>
            <a:prstGeom prst="rect">
              <a:avLst/>
            </a:prstGeom>
            <a:solidFill>
              <a:srgbClr val="FFFFFF"/>
            </a:solidFill>
            <a:ln>
              <a:noFill/>
            </a:ln>
          </p:spPr>
        </p:pic>
        <p:grpSp>
          <p:nvGrpSpPr>
            <p:cNvPr id="410" name="Google Shape;410;g39f544baa39_0_448"/>
            <p:cNvGrpSpPr/>
            <p:nvPr/>
          </p:nvGrpSpPr>
          <p:grpSpPr>
            <a:xfrm>
              <a:off x="5227170" y="1883115"/>
              <a:ext cx="1431600" cy="917037"/>
              <a:chOff x="5351720" y="5940902"/>
              <a:chExt cx="1431600" cy="917037"/>
            </a:xfrm>
          </p:grpSpPr>
          <p:pic>
            <p:nvPicPr>
              <p:cNvPr descr="Картинки по запросу &quot;audio files icon&quot;" id="411" name="Google Shape;411;g39f544baa39_0_448"/>
              <p:cNvPicPr preferRelativeResize="0"/>
              <p:nvPr/>
            </p:nvPicPr>
            <p:blipFill rotWithShape="1">
              <a:blip r:embed="rId8">
                <a:alphaModFix/>
              </a:blip>
              <a:srcRect b="0" l="0" r="0" t="0"/>
              <a:stretch/>
            </p:blipFill>
            <p:spPr>
              <a:xfrm>
                <a:off x="6028456" y="5940902"/>
                <a:ext cx="427528" cy="427528"/>
              </a:xfrm>
              <a:prstGeom prst="rect">
                <a:avLst/>
              </a:prstGeom>
              <a:noFill/>
              <a:ln>
                <a:noFill/>
              </a:ln>
            </p:spPr>
          </p:pic>
          <p:pic>
            <p:nvPicPr>
              <p:cNvPr id="412" name="Google Shape;412;g39f544baa39_0_448"/>
              <p:cNvPicPr preferRelativeResize="0"/>
              <p:nvPr/>
            </p:nvPicPr>
            <p:blipFill rotWithShape="1">
              <a:blip r:embed="rId7">
                <a:alphaModFix/>
              </a:blip>
              <a:srcRect b="0" l="0" r="0" t="0"/>
              <a:stretch/>
            </p:blipFill>
            <p:spPr>
              <a:xfrm>
                <a:off x="5686719" y="5996846"/>
                <a:ext cx="284862" cy="315638"/>
              </a:xfrm>
              <a:prstGeom prst="rect">
                <a:avLst/>
              </a:prstGeom>
              <a:solidFill>
                <a:srgbClr val="FFFFFF"/>
              </a:solidFill>
              <a:ln>
                <a:noFill/>
              </a:ln>
            </p:spPr>
          </p:pic>
          <p:sp>
            <p:nvSpPr>
              <p:cNvPr id="413" name="Google Shape;413;g39f544baa39_0_448"/>
              <p:cNvSpPr txBox="1"/>
              <p:nvPr/>
            </p:nvSpPr>
            <p:spPr>
              <a:xfrm>
                <a:off x="5351720" y="6331139"/>
                <a:ext cx="1431600" cy="526800"/>
              </a:xfrm>
              <a:prstGeom prst="rect">
                <a:avLst/>
              </a:prstGeom>
              <a:noFill/>
              <a:ln>
                <a:noFill/>
              </a:ln>
            </p:spPr>
            <p:txBody>
              <a:bodyPr anchorCtr="0" anchor="t" bIns="41150" lIns="82325" spcFirstLastPara="1" rIns="82325" wrap="square" tIns="41150">
                <a:spAutoFit/>
              </a:bodyPr>
              <a:lstStyle/>
              <a:p>
                <a:pPr indent="0" lvl="0" marL="0" marR="0" rtl="0" algn="ctr">
                  <a:spcBef>
                    <a:spcPts val="0"/>
                  </a:spcBef>
                  <a:spcAft>
                    <a:spcPts val="0"/>
                  </a:spcAft>
                  <a:buNone/>
                </a:pPr>
                <a:r>
                  <a:rPr b="1" i="0" lang="ru-RU" sz="1440" u="none" cap="none" strike="noStrike">
                    <a:solidFill>
                      <a:srgbClr val="000000"/>
                    </a:solidFill>
                    <a:latin typeface="Calibri"/>
                    <a:ea typeface="Calibri"/>
                    <a:cs typeface="Calibri"/>
                    <a:sym typeface="Calibri"/>
                  </a:rPr>
                  <a:t>New speaker’s</a:t>
                </a:r>
                <a:endParaRPr sz="1440"/>
              </a:p>
              <a:p>
                <a:pPr indent="0" lvl="0" marL="0" marR="0" rtl="0" algn="ctr">
                  <a:spcBef>
                    <a:spcPts val="0"/>
                  </a:spcBef>
                  <a:spcAft>
                    <a:spcPts val="0"/>
                  </a:spcAft>
                  <a:buNone/>
                </a:pPr>
                <a:r>
                  <a:rPr b="1" lang="ru-RU" sz="1440">
                    <a:solidFill>
                      <a:srgbClr val="000000"/>
                    </a:solidFill>
                    <a:latin typeface="Calibri"/>
                    <a:ea typeface="Calibri"/>
                    <a:cs typeface="Calibri"/>
                    <a:sym typeface="Calibri"/>
                  </a:rPr>
                  <a:t>r</a:t>
                </a:r>
                <a:r>
                  <a:rPr b="1" i="0" lang="ru-RU" sz="1440" u="none" cap="none" strike="noStrike">
                    <a:solidFill>
                      <a:srgbClr val="000000"/>
                    </a:solidFill>
                    <a:latin typeface="Calibri"/>
                    <a:ea typeface="Calibri"/>
                    <a:cs typeface="Calibri"/>
                    <a:sym typeface="Calibri"/>
                  </a:rPr>
                  <a:t>ecords </a:t>
                </a:r>
                <a:endParaRPr b="1" i="0" sz="1440" u="none" cap="none" strike="noStrike">
                  <a:solidFill>
                    <a:srgbClr val="000000"/>
                  </a:solidFill>
                  <a:latin typeface="Calibri"/>
                  <a:ea typeface="Calibri"/>
                  <a:cs typeface="Calibri"/>
                  <a:sym typeface="Calibri"/>
                </a:endParaRPr>
              </a:p>
            </p:txBody>
          </p:sp>
        </p:grpSp>
        <p:cxnSp>
          <p:nvCxnSpPr>
            <p:cNvPr id="414" name="Google Shape;414;g39f544baa39_0_448"/>
            <p:cNvCxnSpPr/>
            <p:nvPr/>
          </p:nvCxnSpPr>
          <p:spPr>
            <a:xfrm>
              <a:off x="5942879" y="2722454"/>
              <a:ext cx="0" cy="270000"/>
            </a:xfrm>
            <a:prstGeom prst="straightConnector1">
              <a:avLst/>
            </a:prstGeom>
            <a:noFill/>
            <a:ln cap="flat" cmpd="sng" w="9525">
              <a:solidFill>
                <a:srgbClr val="44546A"/>
              </a:solidFill>
              <a:prstDash val="solid"/>
              <a:miter lim="800000"/>
              <a:headEnd len="sm" w="sm" type="none"/>
              <a:tailEnd len="med" w="med" type="triangle"/>
            </a:ln>
          </p:spPr>
        </p:cxnSp>
        <p:cxnSp>
          <p:nvCxnSpPr>
            <p:cNvPr id="415" name="Google Shape;415;g39f544baa39_0_448"/>
            <p:cNvCxnSpPr/>
            <p:nvPr/>
          </p:nvCxnSpPr>
          <p:spPr>
            <a:xfrm flipH="1" rot="10800000">
              <a:off x="8568407" y="4148947"/>
              <a:ext cx="822900" cy="600"/>
            </a:xfrm>
            <a:prstGeom prst="straightConnector1">
              <a:avLst/>
            </a:prstGeom>
            <a:noFill/>
            <a:ln cap="flat" cmpd="sng" w="9525">
              <a:solidFill>
                <a:srgbClr val="44546A"/>
              </a:solidFill>
              <a:prstDash val="solid"/>
              <a:miter lim="800000"/>
              <a:headEnd len="sm" w="sm" type="none"/>
              <a:tailEnd len="med" w="med" type="triangle"/>
            </a:ln>
          </p:spPr>
        </p:cxnSp>
        <p:cxnSp>
          <p:nvCxnSpPr>
            <p:cNvPr id="416" name="Google Shape;416;g39f544baa39_0_448"/>
            <p:cNvCxnSpPr>
              <a:stCxn id="398" idx="3"/>
              <a:endCxn id="399" idx="1"/>
            </p:cNvCxnSpPr>
            <p:nvPr/>
          </p:nvCxnSpPr>
          <p:spPr>
            <a:xfrm>
              <a:off x="6866075" y="3512500"/>
              <a:ext cx="565800" cy="636900"/>
            </a:xfrm>
            <a:prstGeom prst="straightConnector1">
              <a:avLst/>
            </a:prstGeom>
            <a:noFill/>
            <a:ln cap="flat" cmpd="sng" w="9525">
              <a:solidFill>
                <a:srgbClr val="44546A"/>
              </a:solidFill>
              <a:prstDash val="solid"/>
              <a:miter lim="800000"/>
              <a:headEnd len="sm" w="sm" type="none"/>
              <a:tailEnd len="med" w="med" type="triangle"/>
            </a:ln>
          </p:spPr>
        </p:cxnSp>
        <p:cxnSp>
          <p:nvCxnSpPr>
            <p:cNvPr id="417" name="Google Shape;417;g39f544baa39_0_448"/>
            <p:cNvCxnSpPr>
              <a:stCxn id="406" idx="1"/>
              <a:endCxn id="398" idx="1"/>
            </p:cNvCxnSpPr>
            <p:nvPr/>
          </p:nvCxnSpPr>
          <p:spPr>
            <a:xfrm>
              <a:off x="3403092" y="3512510"/>
              <a:ext cx="1616700" cy="0"/>
            </a:xfrm>
            <a:prstGeom prst="straightConnector1">
              <a:avLst/>
            </a:prstGeom>
            <a:noFill/>
            <a:ln cap="flat" cmpd="sng" w="9525">
              <a:solidFill>
                <a:srgbClr val="44546A"/>
              </a:solidFill>
              <a:prstDash val="solid"/>
              <a:miter lim="800000"/>
              <a:headEnd len="sm" w="sm" type="none"/>
              <a:tailEnd len="med" w="med" type="triangle"/>
            </a:ln>
          </p:spPr>
        </p:cxn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39f544baa39_0_486"/>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Близкие задачи</a:t>
            </a:r>
            <a:endParaRPr/>
          </a:p>
        </p:txBody>
      </p:sp>
      <p:sp>
        <p:nvSpPr>
          <p:cNvPr id="423" name="Google Shape;423;g39f544baa39_0_486"/>
          <p:cNvSpPr txBox="1"/>
          <p:nvPr>
            <p:ph idx="1" type="body"/>
          </p:nvPr>
        </p:nvSpPr>
        <p:spPr>
          <a:xfrm>
            <a:off x="-408550" y="4234125"/>
            <a:ext cx="3615600" cy="345900"/>
          </a:xfrm>
          <a:prstGeom prst="rect">
            <a:avLst/>
          </a:prstGeom>
          <a:noFill/>
          <a:ln>
            <a:noFill/>
          </a:ln>
        </p:spPr>
        <p:txBody>
          <a:bodyPr anchorCtr="0" anchor="t" bIns="45700" lIns="91425" spcFirstLastPara="1" rIns="91425" wrap="square" tIns="45700">
            <a:normAutofit lnSpcReduction="10000"/>
          </a:bodyPr>
          <a:lstStyle/>
          <a:p>
            <a:pPr indent="-101600" lvl="0" marL="228600" rtl="0" algn="ctr">
              <a:lnSpc>
                <a:spcPct val="90000"/>
              </a:lnSpc>
              <a:spcBef>
                <a:spcPts val="0"/>
              </a:spcBef>
              <a:spcAft>
                <a:spcPts val="0"/>
              </a:spcAft>
              <a:buClr>
                <a:srgbClr val="0A0519"/>
              </a:buClr>
              <a:buSzPts val="2000"/>
              <a:buNone/>
            </a:pPr>
            <a:r>
              <a:rPr b="1" lang="ru-RU">
                <a:latin typeface="Arial"/>
                <a:ea typeface="Arial"/>
                <a:cs typeface="Arial"/>
                <a:sym typeface="Arial"/>
              </a:rPr>
              <a:t>Voice conversion</a:t>
            </a:r>
            <a:endParaRPr b="1">
              <a:latin typeface="Arial"/>
              <a:ea typeface="Arial"/>
              <a:cs typeface="Arial"/>
              <a:sym typeface="Arial"/>
            </a:endParaRPr>
          </a:p>
        </p:txBody>
      </p:sp>
      <p:sp>
        <p:nvSpPr>
          <p:cNvPr id="424" name="Google Shape;424;g39f544baa39_0_486"/>
          <p:cNvSpPr txBox="1"/>
          <p:nvPr>
            <p:ph idx="2" type="body"/>
          </p:nvPr>
        </p:nvSpPr>
        <p:spPr>
          <a:xfrm>
            <a:off x="0" y="2832825"/>
            <a:ext cx="2364900" cy="600600"/>
          </a:xfrm>
          <a:prstGeom prst="rect">
            <a:avLst/>
          </a:prstGeom>
          <a:noFill/>
          <a:ln>
            <a:noFill/>
          </a:ln>
        </p:spPr>
        <p:txBody>
          <a:bodyPr anchorCtr="0" anchor="t" bIns="45700" lIns="91425" spcFirstLastPara="1" rIns="91425" wrap="square" tIns="45700">
            <a:normAutofit/>
          </a:bodyPr>
          <a:lstStyle/>
          <a:p>
            <a:pPr indent="-101600" lvl="0" marL="228600" rtl="0" algn="ctr">
              <a:lnSpc>
                <a:spcPct val="90000"/>
              </a:lnSpc>
              <a:spcBef>
                <a:spcPts val="0"/>
              </a:spcBef>
              <a:spcAft>
                <a:spcPts val="0"/>
              </a:spcAft>
              <a:buClr>
                <a:srgbClr val="0A0519"/>
              </a:buClr>
              <a:buSzPts val="2000"/>
              <a:buNone/>
            </a:pPr>
            <a:r>
              <a:rPr b="1" lang="ru-RU">
                <a:latin typeface="Arial"/>
                <a:ea typeface="Arial"/>
                <a:cs typeface="Arial"/>
                <a:sym typeface="Arial"/>
              </a:rPr>
              <a:t>Voice cloning</a:t>
            </a:r>
            <a:endParaRPr b="1">
              <a:latin typeface="Arial"/>
              <a:ea typeface="Arial"/>
              <a:cs typeface="Arial"/>
              <a:sym typeface="Arial"/>
            </a:endParaRPr>
          </a:p>
        </p:txBody>
      </p:sp>
      <p:grpSp>
        <p:nvGrpSpPr>
          <p:cNvPr id="425" name="Google Shape;425;g39f544baa39_0_486"/>
          <p:cNvGrpSpPr/>
          <p:nvPr/>
        </p:nvGrpSpPr>
        <p:grpSpPr>
          <a:xfrm>
            <a:off x="3145115" y="1437007"/>
            <a:ext cx="7991275" cy="4624017"/>
            <a:chOff x="2759292" y="1883115"/>
            <a:chExt cx="7991275" cy="4624017"/>
          </a:xfrm>
        </p:grpSpPr>
        <p:pic>
          <p:nvPicPr>
            <p:cNvPr id="426" name="Google Shape;426;g39f544baa39_0_486"/>
            <p:cNvPicPr preferRelativeResize="0"/>
            <p:nvPr/>
          </p:nvPicPr>
          <p:blipFill rotWithShape="1">
            <a:blip r:embed="rId3">
              <a:alphaModFix/>
            </a:blip>
            <a:srcRect b="0" l="0" r="0" t="0"/>
            <a:stretch/>
          </p:blipFill>
          <p:spPr>
            <a:xfrm>
              <a:off x="6767681" y="5278444"/>
              <a:ext cx="411133" cy="350474"/>
            </a:xfrm>
            <a:prstGeom prst="rect">
              <a:avLst/>
            </a:prstGeom>
            <a:noFill/>
            <a:ln>
              <a:noFill/>
            </a:ln>
          </p:spPr>
        </p:pic>
        <p:pic>
          <p:nvPicPr>
            <p:cNvPr id="427" name="Google Shape;427;g39f544baa39_0_486"/>
            <p:cNvPicPr preferRelativeResize="0"/>
            <p:nvPr/>
          </p:nvPicPr>
          <p:blipFill rotWithShape="1">
            <a:blip r:embed="rId3">
              <a:alphaModFix/>
            </a:blip>
            <a:srcRect b="0" l="0" r="0" t="0"/>
            <a:stretch/>
          </p:blipFill>
          <p:spPr>
            <a:xfrm>
              <a:off x="6755769" y="2780519"/>
              <a:ext cx="411133" cy="350474"/>
            </a:xfrm>
            <a:prstGeom prst="rect">
              <a:avLst/>
            </a:prstGeom>
            <a:noFill/>
            <a:ln>
              <a:noFill/>
            </a:ln>
          </p:spPr>
        </p:pic>
        <p:pic>
          <p:nvPicPr>
            <p:cNvPr id="428" name="Google Shape;428;g39f544baa39_0_486"/>
            <p:cNvPicPr preferRelativeResize="0"/>
            <p:nvPr/>
          </p:nvPicPr>
          <p:blipFill rotWithShape="1">
            <a:blip r:embed="rId3">
              <a:alphaModFix/>
            </a:blip>
            <a:srcRect b="0" l="0" r="0" t="0"/>
            <a:stretch/>
          </p:blipFill>
          <p:spPr>
            <a:xfrm>
              <a:off x="8482856" y="3536313"/>
              <a:ext cx="411133" cy="350474"/>
            </a:xfrm>
            <a:prstGeom prst="rect">
              <a:avLst/>
            </a:prstGeom>
            <a:noFill/>
            <a:ln>
              <a:noFill/>
            </a:ln>
          </p:spPr>
        </p:pic>
        <p:sp>
          <p:nvSpPr>
            <p:cNvPr id="429" name="Google Shape;429;g39f544baa39_0_486"/>
            <p:cNvSpPr/>
            <p:nvPr/>
          </p:nvSpPr>
          <p:spPr>
            <a:xfrm>
              <a:off x="5019875" y="2992450"/>
              <a:ext cx="1846200" cy="1040100"/>
            </a:xfrm>
            <a:prstGeom prst="roundRect">
              <a:avLst>
                <a:gd fmla="val 16667" name="adj"/>
              </a:avLst>
            </a:prstGeom>
            <a:solidFill>
              <a:srgbClr val="9C9C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ru-RU" sz="1800">
                  <a:solidFill>
                    <a:srgbClr val="000000"/>
                  </a:solidFill>
                  <a:latin typeface="Calibri"/>
                  <a:ea typeface="Calibri"/>
                  <a:cs typeface="Calibri"/>
                  <a:sym typeface="Calibri"/>
                </a:rPr>
                <a:t>Voice cloning acoustic model</a:t>
              </a:r>
              <a:endParaRPr sz="1800">
                <a:latin typeface="Calibri"/>
                <a:ea typeface="Calibri"/>
                <a:cs typeface="Calibri"/>
                <a:sym typeface="Calibri"/>
              </a:endParaRPr>
            </a:p>
          </p:txBody>
        </p:sp>
        <p:sp>
          <p:nvSpPr>
            <p:cNvPr id="430" name="Google Shape;430;g39f544baa39_0_486"/>
            <p:cNvSpPr/>
            <p:nvPr/>
          </p:nvSpPr>
          <p:spPr>
            <a:xfrm>
              <a:off x="7431825" y="3748157"/>
              <a:ext cx="1138800" cy="802200"/>
            </a:xfrm>
            <a:prstGeom prst="roundRect">
              <a:avLst>
                <a:gd fmla="val 16667" name="adj"/>
              </a:avLst>
            </a:prstGeom>
            <a:solidFill>
              <a:srgbClr val="89A4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ru-RU" sz="1800">
                  <a:solidFill>
                    <a:srgbClr val="000000"/>
                  </a:solidFill>
                  <a:latin typeface="Calibri"/>
                  <a:ea typeface="Calibri"/>
                  <a:cs typeface="Calibri"/>
                  <a:sym typeface="Calibri"/>
                </a:rPr>
                <a:t>Vocoder</a:t>
              </a:r>
              <a:endParaRPr sz="1800">
                <a:latin typeface="Calibri"/>
                <a:ea typeface="Calibri"/>
                <a:cs typeface="Calibri"/>
                <a:sym typeface="Calibri"/>
              </a:endParaRPr>
            </a:p>
          </p:txBody>
        </p:sp>
        <p:grpSp>
          <p:nvGrpSpPr>
            <p:cNvPr id="431" name="Google Shape;431;g39f544baa39_0_486"/>
            <p:cNvGrpSpPr/>
            <p:nvPr/>
          </p:nvGrpSpPr>
          <p:grpSpPr>
            <a:xfrm>
              <a:off x="2806452" y="4567064"/>
              <a:ext cx="2222867" cy="1292333"/>
              <a:chOff x="2639846" y="5128048"/>
              <a:chExt cx="2222867" cy="1292333"/>
            </a:xfrm>
          </p:grpSpPr>
          <p:pic>
            <p:nvPicPr>
              <p:cNvPr id="432" name="Google Shape;432;g39f544baa39_0_486"/>
              <p:cNvPicPr preferRelativeResize="0"/>
              <p:nvPr/>
            </p:nvPicPr>
            <p:blipFill rotWithShape="1">
              <a:blip r:embed="rId4">
                <a:alphaModFix/>
              </a:blip>
              <a:srcRect b="0" l="0" r="0" t="0"/>
              <a:stretch/>
            </p:blipFill>
            <p:spPr>
              <a:xfrm>
                <a:off x="2647139" y="5128048"/>
                <a:ext cx="698652" cy="566654"/>
              </a:xfrm>
              <a:prstGeom prst="rect">
                <a:avLst/>
              </a:prstGeom>
              <a:noFill/>
              <a:ln>
                <a:noFill/>
              </a:ln>
            </p:spPr>
          </p:pic>
          <p:sp>
            <p:nvSpPr>
              <p:cNvPr id="433" name="Google Shape;433;g39f544baa39_0_486"/>
              <p:cNvSpPr txBox="1"/>
              <p:nvPr/>
            </p:nvSpPr>
            <p:spPr>
              <a:xfrm flipH="1">
                <a:off x="2639846" y="5491063"/>
                <a:ext cx="18462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ru-RU" sz="1600">
                    <a:solidFill>
                      <a:srgbClr val="000000"/>
                    </a:solidFill>
                    <a:latin typeface="Calibri"/>
                    <a:ea typeface="Calibri"/>
                    <a:cs typeface="Calibri"/>
                    <a:sym typeface="Calibri"/>
                  </a:rPr>
                  <a:t>Source speaker’s</a:t>
                </a:r>
                <a:endParaRPr sz="1600"/>
              </a:p>
              <a:p>
                <a:pPr indent="0" lvl="0" marL="0" marR="0" rtl="0" algn="ctr">
                  <a:spcBef>
                    <a:spcPts val="0"/>
                  </a:spcBef>
                  <a:spcAft>
                    <a:spcPts val="0"/>
                  </a:spcAft>
                  <a:buNone/>
                </a:pPr>
                <a:r>
                  <a:rPr b="1" lang="ru-RU" sz="1600">
                    <a:solidFill>
                      <a:srgbClr val="000000"/>
                    </a:solidFill>
                    <a:latin typeface="Calibri"/>
                    <a:ea typeface="Calibri"/>
                    <a:cs typeface="Calibri"/>
                    <a:sym typeface="Calibri"/>
                  </a:rPr>
                  <a:t>voice</a:t>
                </a:r>
                <a:endParaRPr b="1" sz="1600">
                  <a:solidFill>
                    <a:srgbClr val="000000"/>
                  </a:solidFill>
                  <a:latin typeface="Calibri"/>
                  <a:ea typeface="Calibri"/>
                  <a:cs typeface="Calibri"/>
                  <a:sym typeface="Calibri"/>
                </a:endParaRPr>
              </a:p>
            </p:txBody>
          </p:sp>
          <p:cxnSp>
            <p:nvCxnSpPr>
              <p:cNvPr id="434" name="Google Shape;434;g39f544baa39_0_486"/>
              <p:cNvCxnSpPr/>
              <p:nvPr/>
            </p:nvCxnSpPr>
            <p:spPr>
              <a:xfrm>
                <a:off x="4131313" y="5401708"/>
                <a:ext cx="731400" cy="11100"/>
              </a:xfrm>
              <a:prstGeom prst="straightConnector1">
                <a:avLst/>
              </a:prstGeom>
              <a:noFill/>
              <a:ln cap="flat" cmpd="sng" w="9525">
                <a:solidFill>
                  <a:srgbClr val="44546A"/>
                </a:solidFill>
                <a:prstDash val="solid"/>
                <a:miter lim="800000"/>
                <a:headEnd len="sm" w="sm" type="none"/>
                <a:tailEnd len="med" w="med" type="triangle"/>
              </a:ln>
            </p:spPr>
          </p:cxnSp>
          <p:pic>
            <p:nvPicPr>
              <p:cNvPr id="435" name="Google Shape;435;g39f544baa39_0_486"/>
              <p:cNvPicPr preferRelativeResize="0"/>
              <p:nvPr/>
            </p:nvPicPr>
            <p:blipFill rotWithShape="1">
              <a:blip r:embed="rId5">
                <a:alphaModFix/>
              </a:blip>
              <a:srcRect b="0" l="0" r="0" t="0"/>
              <a:stretch/>
            </p:blipFill>
            <p:spPr>
              <a:xfrm>
                <a:off x="3406903" y="6013651"/>
                <a:ext cx="364216" cy="406731"/>
              </a:xfrm>
              <a:prstGeom prst="rect">
                <a:avLst/>
              </a:prstGeom>
              <a:noFill/>
              <a:ln>
                <a:noFill/>
              </a:ln>
            </p:spPr>
          </p:pic>
          <p:pic>
            <p:nvPicPr>
              <p:cNvPr id="436" name="Google Shape;436;g39f544baa39_0_486"/>
              <p:cNvPicPr preferRelativeResize="0"/>
              <p:nvPr/>
            </p:nvPicPr>
            <p:blipFill rotWithShape="1">
              <a:blip r:embed="rId6">
                <a:alphaModFix/>
              </a:blip>
              <a:srcRect b="0" l="0" r="0" t="0"/>
              <a:stretch/>
            </p:blipFill>
            <p:spPr>
              <a:xfrm>
                <a:off x="3732606" y="5236468"/>
                <a:ext cx="411797" cy="328141"/>
              </a:xfrm>
              <a:prstGeom prst="rect">
                <a:avLst/>
              </a:prstGeom>
              <a:noFill/>
              <a:ln>
                <a:noFill/>
              </a:ln>
            </p:spPr>
          </p:pic>
          <p:cxnSp>
            <p:nvCxnSpPr>
              <p:cNvPr id="437" name="Google Shape;437;g39f544baa39_0_486"/>
              <p:cNvCxnSpPr/>
              <p:nvPr/>
            </p:nvCxnSpPr>
            <p:spPr>
              <a:xfrm flipH="1" rot="10800000">
                <a:off x="3391651" y="5408968"/>
                <a:ext cx="316800" cy="600"/>
              </a:xfrm>
              <a:prstGeom prst="straightConnector1">
                <a:avLst/>
              </a:prstGeom>
              <a:noFill/>
              <a:ln cap="flat" cmpd="sng" w="9525">
                <a:solidFill>
                  <a:srgbClr val="44546A"/>
                </a:solidFill>
                <a:prstDash val="solid"/>
                <a:miter lim="800000"/>
                <a:headEnd len="sm" w="sm" type="none"/>
                <a:tailEnd len="med" w="med" type="triangle"/>
              </a:ln>
            </p:spPr>
          </p:cxnSp>
        </p:grpSp>
        <p:sp>
          <p:nvSpPr>
            <p:cNvPr id="438" name="Google Shape;438;g39f544baa39_0_486"/>
            <p:cNvSpPr txBox="1"/>
            <p:nvPr/>
          </p:nvSpPr>
          <p:spPr>
            <a:xfrm flipH="1">
              <a:off x="2759292" y="3343160"/>
              <a:ext cx="6438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ru-RU" sz="1600" u="none" cap="none" strike="noStrike">
                  <a:solidFill>
                    <a:srgbClr val="000000"/>
                  </a:solidFill>
                </a:rPr>
                <a:t>Text</a:t>
              </a:r>
              <a:endParaRPr b="1" sz="1600">
                <a:solidFill>
                  <a:srgbClr val="000000"/>
                </a:solidFill>
              </a:endParaRPr>
            </a:p>
          </p:txBody>
        </p:sp>
        <p:sp>
          <p:nvSpPr>
            <p:cNvPr id="439" name="Google Shape;439;g39f544baa39_0_486"/>
            <p:cNvSpPr txBox="1"/>
            <p:nvPr/>
          </p:nvSpPr>
          <p:spPr>
            <a:xfrm flipH="1">
              <a:off x="8904367" y="4391832"/>
              <a:ext cx="18462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ru-RU" sz="1600">
                  <a:solidFill>
                    <a:srgbClr val="000000"/>
                  </a:solidFill>
                  <a:latin typeface="Calibri"/>
                  <a:ea typeface="Calibri"/>
                  <a:cs typeface="Calibri"/>
                  <a:sym typeface="Calibri"/>
                </a:rPr>
                <a:t>New speaker’s</a:t>
              </a:r>
              <a:endParaRPr sz="1600"/>
            </a:p>
            <a:p>
              <a:pPr indent="0" lvl="0" marL="0" marR="0" rtl="0" algn="ctr">
                <a:spcBef>
                  <a:spcPts val="0"/>
                </a:spcBef>
                <a:spcAft>
                  <a:spcPts val="0"/>
                </a:spcAft>
                <a:buNone/>
              </a:pPr>
              <a:r>
                <a:rPr b="1" lang="ru-RU" sz="1600">
                  <a:solidFill>
                    <a:srgbClr val="000000"/>
                  </a:solidFill>
                  <a:latin typeface="Calibri"/>
                  <a:ea typeface="Calibri"/>
                  <a:cs typeface="Calibri"/>
                  <a:sym typeface="Calibri"/>
                </a:rPr>
                <a:t>voice</a:t>
              </a:r>
              <a:endParaRPr b="1" sz="1600">
                <a:solidFill>
                  <a:srgbClr val="000000"/>
                </a:solidFill>
                <a:latin typeface="Calibri"/>
                <a:ea typeface="Calibri"/>
                <a:cs typeface="Calibri"/>
                <a:sym typeface="Calibri"/>
              </a:endParaRPr>
            </a:p>
          </p:txBody>
        </p:sp>
        <p:pic>
          <p:nvPicPr>
            <p:cNvPr id="440" name="Google Shape;440;g39f544baa39_0_486"/>
            <p:cNvPicPr preferRelativeResize="0"/>
            <p:nvPr/>
          </p:nvPicPr>
          <p:blipFill rotWithShape="1">
            <a:blip r:embed="rId4">
              <a:alphaModFix/>
            </a:blip>
            <a:srcRect b="0" l="0" r="0" t="0"/>
            <a:stretch/>
          </p:blipFill>
          <p:spPr>
            <a:xfrm>
              <a:off x="9478091" y="3928288"/>
              <a:ext cx="698652" cy="566654"/>
            </a:xfrm>
            <a:prstGeom prst="rect">
              <a:avLst/>
            </a:prstGeom>
            <a:noFill/>
            <a:ln>
              <a:noFill/>
            </a:ln>
          </p:spPr>
        </p:pic>
        <p:pic>
          <p:nvPicPr>
            <p:cNvPr id="441" name="Google Shape;441;g39f544baa39_0_486"/>
            <p:cNvPicPr preferRelativeResize="0"/>
            <p:nvPr/>
          </p:nvPicPr>
          <p:blipFill rotWithShape="1">
            <a:blip r:embed="rId7">
              <a:alphaModFix/>
            </a:blip>
            <a:srcRect b="0" l="0" r="0" t="0"/>
            <a:stretch/>
          </p:blipFill>
          <p:spPr>
            <a:xfrm>
              <a:off x="9629243" y="3623515"/>
              <a:ext cx="316302" cy="350475"/>
            </a:xfrm>
            <a:prstGeom prst="rect">
              <a:avLst/>
            </a:prstGeom>
            <a:solidFill>
              <a:srgbClr val="FFFFFF"/>
            </a:solidFill>
            <a:ln>
              <a:noFill/>
            </a:ln>
          </p:spPr>
        </p:pic>
        <p:grpSp>
          <p:nvGrpSpPr>
            <p:cNvPr id="442" name="Google Shape;442;g39f544baa39_0_486"/>
            <p:cNvGrpSpPr/>
            <p:nvPr/>
          </p:nvGrpSpPr>
          <p:grpSpPr>
            <a:xfrm>
              <a:off x="5227170" y="1883115"/>
              <a:ext cx="1431600" cy="917037"/>
              <a:chOff x="5351720" y="5940902"/>
              <a:chExt cx="1431600" cy="917037"/>
            </a:xfrm>
          </p:grpSpPr>
          <p:pic>
            <p:nvPicPr>
              <p:cNvPr descr="Картинки по запросу &quot;audio files icon&quot;" id="443" name="Google Shape;443;g39f544baa39_0_486"/>
              <p:cNvPicPr preferRelativeResize="0"/>
              <p:nvPr/>
            </p:nvPicPr>
            <p:blipFill rotWithShape="1">
              <a:blip r:embed="rId8">
                <a:alphaModFix/>
              </a:blip>
              <a:srcRect b="0" l="0" r="0" t="0"/>
              <a:stretch/>
            </p:blipFill>
            <p:spPr>
              <a:xfrm>
                <a:off x="6028456" y="5940902"/>
                <a:ext cx="427528" cy="427528"/>
              </a:xfrm>
              <a:prstGeom prst="rect">
                <a:avLst/>
              </a:prstGeom>
              <a:noFill/>
              <a:ln>
                <a:noFill/>
              </a:ln>
            </p:spPr>
          </p:pic>
          <p:pic>
            <p:nvPicPr>
              <p:cNvPr id="444" name="Google Shape;444;g39f544baa39_0_486"/>
              <p:cNvPicPr preferRelativeResize="0"/>
              <p:nvPr/>
            </p:nvPicPr>
            <p:blipFill rotWithShape="1">
              <a:blip r:embed="rId7">
                <a:alphaModFix/>
              </a:blip>
              <a:srcRect b="0" l="0" r="0" t="0"/>
              <a:stretch/>
            </p:blipFill>
            <p:spPr>
              <a:xfrm>
                <a:off x="5686719" y="5996846"/>
                <a:ext cx="284862" cy="315638"/>
              </a:xfrm>
              <a:prstGeom prst="rect">
                <a:avLst/>
              </a:prstGeom>
              <a:solidFill>
                <a:srgbClr val="FFFFFF"/>
              </a:solidFill>
              <a:ln>
                <a:noFill/>
              </a:ln>
            </p:spPr>
          </p:pic>
          <p:sp>
            <p:nvSpPr>
              <p:cNvPr id="445" name="Google Shape;445;g39f544baa39_0_486"/>
              <p:cNvSpPr txBox="1"/>
              <p:nvPr/>
            </p:nvSpPr>
            <p:spPr>
              <a:xfrm>
                <a:off x="5351720" y="6331139"/>
                <a:ext cx="1431600" cy="526800"/>
              </a:xfrm>
              <a:prstGeom prst="rect">
                <a:avLst/>
              </a:prstGeom>
              <a:noFill/>
              <a:ln>
                <a:noFill/>
              </a:ln>
            </p:spPr>
            <p:txBody>
              <a:bodyPr anchorCtr="0" anchor="t" bIns="41150" lIns="82325" spcFirstLastPara="1" rIns="82325" wrap="square" tIns="41150">
                <a:spAutoFit/>
              </a:bodyPr>
              <a:lstStyle/>
              <a:p>
                <a:pPr indent="0" lvl="0" marL="0" marR="0" rtl="0" algn="ctr">
                  <a:spcBef>
                    <a:spcPts val="0"/>
                  </a:spcBef>
                  <a:spcAft>
                    <a:spcPts val="0"/>
                  </a:spcAft>
                  <a:buNone/>
                </a:pPr>
                <a:r>
                  <a:rPr b="1" i="0" lang="ru-RU" sz="1440" u="none" cap="none" strike="noStrike">
                    <a:solidFill>
                      <a:srgbClr val="000000"/>
                    </a:solidFill>
                    <a:latin typeface="Calibri"/>
                    <a:ea typeface="Calibri"/>
                    <a:cs typeface="Calibri"/>
                    <a:sym typeface="Calibri"/>
                  </a:rPr>
                  <a:t>New speaker’s</a:t>
                </a:r>
                <a:endParaRPr sz="1440"/>
              </a:p>
              <a:p>
                <a:pPr indent="0" lvl="0" marL="0" marR="0" rtl="0" algn="ctr">
                  <a:spcBef>
                    <a:spcPts val="0"/>
                  </a:spcBef>
                  <a:spcAft>
                    <a:spcPts val="0"/>
                  </a:spcAft>
                  <a:buNone/>
                </a:pPr>
                <a:r>
                  <a:rPr b="1" lang="ru-RU" sz="1440">
                    <a:solidFill>
                      <a:srgbClr val="000000"/>
                    </a:solidFill>
                    <a:latin typeface="Calibri"/>
                    <a:ea typeface="Calibri"/>
                    <a:cs typeface="Calibri"/>
                    <a:sym typeface="Calibri"/>
                  </a:rPr>
                  <a:t>r</a:t>
                </a:r>
                <a:r>
                  <a:rPr b="1" i="0" lang="ru-RU" sz="1440" u="none" cap="none" strike="noStrike">
                    <a:solidFill>
                      <a:srgbClr val="000000"/>
                    </a:solidFill>
                    <a:latin typeface="Calibri"/>
                    <a:ea typeface="Calibri"/>
                    <a:cs typeface="Calibri"/>
                    <a:sym typeface="Calibri"/>
                  </a:rPr>
                  <a:t>ecords </a:t>
                </a:r>
                <a:endParaRPr b="1" i="0" sz="1440" u="none" cap="none" strike="noStrike">
                  <a:solidFill>
                    <a:srgbClr val="000000"/>
                  </a:solidFill>
                  <a:latin typeface="Calibri"/>
                  <a:ea typeface="Calibri"/>
                  <a:cs typeface="Calibri"/>
                  <a:sym typeface="Calibri"/>
                </a:endParaRPr>
              </a:p>
            </p:txBody>
          </p:sp>
        </p:grpSp>
        <p:sp>
          <p:nvSpPr>
            <p:cNvPr id="446" name="Google Shape;446;g39f544baa39_0_486"/>
            <p:cNvSpPr/>
            <p:nvPr/>
          </p:nvSpPr>
          <p:spPr>
            <a:xfrm>
              <a:off x="5019775" y="4305125"/>
              <a:ext cx="1846200" cy="1040100"/>
            </a:xfrm>
            <a:prstGeom prst="roundRect">
              <a:avLst>
                <a:gd fmla="val 16667" name="adj"/>
              </a:avLst>
            </a:pr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ru-RU" sz="1800">
                  <a:solidFill>
                    <a:srgbClr val="000000"/>
                  </a:solidFill>
                  <a:latin typeface="Calibri"/>
                  <a:ea typeface="Calibri"/>
                  <a:cs typeface="Calibri"/>
                  <a:sym typeface="Calibri"/>
                </a:rPr>
                <a:t>Voice conversion acoustic model</a:t>
              </a:r>
              <a:endParaRPr sz="1800">
                <a:latin typeface="Calibri"/>
                <a:ea typeface="Calibri"/>
                <a:cs typeface="Calibri"/>
                <a:sym typeface="Calibri"/>
              </a:endParaRPr>
            </a:p>
          </p:txBody>
        </p:sp>
        <p:grpSp>
          <p:nvGrpSpPr>
            <p:cNvPr id="447" name="Google Shape;447;g39f544baa39_0_486"/>
            <p:cNvGrpSpPr/>
            <p:nvPr/>
          </p:nvGrpSpPr>
          <p:grpSpPr>
            <a:xfrm>
              <a:off x="5288460" y="5590095"/>
              <a:ext cx="1431600" cy="917037"/>
              <a:chOff x="5351720" y="5940902"/>
              <a:chExt cx="1431600" cy="917037"/>
            </a:xfrm>
          </p:grpSpPr>
          <p:pic>
            <p:nvPicPr>
              <p:cNvPr descr="Картинки по запросу &quot;audio files icon&quot;" id="448" name="Google Shape;448;g39f544baa39_0_486"/>
              <p:cNvPicPr preferRelativeResize="0"/>
              <p:nvPr/>
            </p:nvPicPr>
            <p:blipFill rotWithShape="1">
              <a:blip r:embed="rId8">
                <a:alphaModFix/>
              </a:blip>
              <a:srcRect b="0" l="0" r="0" t="0"/>
              <a:stretch/>
            </p:blipFill>
            <p:spPr>
              <a:xfrm>
                <a:off x="6028456" y="5940902"/>
                <a:ext cx="427528" cy="427528"/>
              </a:xfrm>
              <a:prstGeom prst="rect">
                <a:avLst/>
              </a:prstGeom>
              <a:noFill/>
              <a:ln>
                <a:noFill/>
              </a:ln>
            </p:spPr>
          </p:pic>
          <p:pic>
            <p:nvPicPr>
              <p:cNvPr id="449" name="Google Shape;449;g39f544baa39_0_486"/>
              <p:cNvPicPr preferRelativeResize="0"/>
              <p:nvPr/>
            </p:nvPicPr>
            <p:blipFill rotWithShape="1">
              <a:blip r:embed="rId7">
                <a:alphaModFix/>
              </a:blip>
              <a:srcRect b="0" l="0" r="0" t="0"/>
              <a:stretch/>
            </p:blipFill>
            <p:spPr>
              <a:xfrm>
                <a:off x="5686719" y="5996846"/>
                <a:ext cx="284862" cy="315638"/>
              </a:xfrm>
              <a:prstGeom prst="rect">
                <a:avLst/>
              </a:prstGeom>
              <a:solidFill>
                <a:srgbClr val="FFFFFF"/>
              </a:solidFill>
              <a:ln>
                <a:noFill/>
              </a:ln>
            </p:spPr>
          </p:pic>
          <p:sp>
            <p:nvSpPr>
              <p:cNvPr id="450" name="Google Shape;450;g39f544baa39_0_486"/>
              <p:cNvSpPr txBox="1"/>
              <p:nvPr/>
            </p:nvSpPr>
            <p:spPr>
              <a:xfrm>
                <a:off x="5351720" y="6331139"/>
                <a:ext cx="1431600" cy="526800"/>
              </a:xfrm>
              <a:prstGeom prst="rect">
                <a:avLst/>
              </a:prstGeom>
              <a:noFill/>
              <a:ln>
                <a:noFill/>
              </a:ln>
            </p:spPr>
            <p:txBody>
              <a:bodyPr anchorCtr="0" anchor="t" bIns="41150" lIns="82325" spcFirstLastPara="1" rIns="82325" wrap="square" tIns="41150">
                <a:spAutoFit/>
              </a:bodyPr>
              <a:lstStyle/>
              <a:p>
                <a:pPr indent="0" lvl="0" marL="0" marR="0" rtl="0" algn="ctr">
                  <a:spcBef>
                    <a:spcPts val="0"/>
                  </a:spcBef>
                  <a:spcAft>
                    <a:spcPts val="0"/>
                  </a:spcAft>
                  <a:buNone/>
                </a:pPr>
                <a:r>
                  <a:rPr b="1" i="0" lang="ru-RU" sz="1440" u="none" cap="none" strike="noStrike">
                    <a:solidFill>
                      <a:srgbClr val="000000"/>
                    </a:solidFill>
                    <a:latin typeface="Calibri"/>
                    <a:ea typeface="Calibri"/>
                    <a:cs typeface="Calibri"/>
                    <a:sym typeface="Calibri"/>
                  </a:rPr>
                  <a:t>New speaker’s</a:t>
                </a:r>
                <a:endParaRPr sz="1440"/>
              </a:p>
              <a:p>
                <a:pPr indent="0" lvl="0" marL="0" marR="0" rtl="0" algn="ctr">
                  <a:spcBef>
                    <a:spcPts val="0"/>
                  </a:spcBef>
                  <a:spcAft>
                    <a:spcPts val="0"/>
                  </a:spcAft>
                  <a:buNone/>
                </a:pPr>
                <a:r>
                  <a:rPr b="1" lang="ru-RU" sz="1440">
                    <a:solidFill>
                      <a:srgbClr val="000000"/>
                    </a:solidFill>
                    <a:latin typeface="Calibri"/>
                    <a:ea typeface="Calibri"/>
                    <a:cs typeface="Calibri"/>
                    <a:sym typeface="Calibri"/>
                  </a:rPr>
                  <a:t>r</a:t>
                </a:r>
                <a:r>
                  <a:rPr b="1" i="0" lang="ru-RU" sz="1440" u="none" cap="none" strike="noStrike">
                    <a:solidFill>
                      <a:srgbClr val="000000"/>
                    </a:solidFill>
                    <a:latin typeface="Calibri"/>
                    <a:ea typeface="Calibri"/>
                    <a:cs typeface="Calibri"/>
                    <a:sym typeface="Calibri"/>
                  </a:rPr>
                  <a:t>ecords </a:t>
                </a:r>
                <a:endParaRPr b="1" i="0" sz="1440" u="none" cap="none" strike="noStrike">
                  <a:solidFill>
                    <a:srgbClr val="000000"/>
                  </a:solidFill>
                  <a:latin typeface="Calibri"/>
                  <a:ea typeface="Calibri"/>
                  <a:cs typeface="Calibri"/>
                  <a:sym typeface="Calibri"/>
                </a:endParaRPr>
              </a:p>
            </p:txBody>
          </p:sp>
        </p:grpSp>
        <p:cxnSp>
          <p:nvCxnSpPr>
            <p:cNvPr id="451" name="Google Shape;451;g39f544baa39_0_486"/>
            <p:cNvCxnSpPr/>
            <p:nvPr/>
          </p:nvCxnSpPr>
          <p:spPr>
            <a:xfrm rot="10800000">
              <a:off x="5976658" y="5355440"/>
              <a:ext cx="0" cy="269700"/>
            </a:xfrm>
            <a:prstGeom prst="straightConnector1">
              <a:avLst/>
            </a:prstGeom>
            <a:noFill/>
            <a:ln cap="flat" cmpd="sng" w="9525">
              <a:solidFill>
                <a:srgbClr val="44546A"/>
              </a:solidFill>
              <a:prstDash val="solid"/>
              <a:miter lim="800000"/>
              <a:headEnd len="sm" w="sm" type="none"/>
              <a:tailEnd len="med" w="med" type="triangle"/>
            </a:ln>
          </p:spPr>
        </p:cxnSp>
        <p:cxnSp>
          <p:nvCxnSpPr>
            <p:cNvPr id="452" name="Google Shape;452;g39f544baa39_0_486"/>
            <p:cNvCxnSpPr/>
            <p:nvPr/>
          </p:nvCxnSpPr>
          <p:spPr>
            <a:xfrm>
              <a:off x="5942879" y="2722454"/>
              <a:ext cx="0" cy="270000"/>
            </a:xfrm>
            <a:prstGeom prst="straightConnector1">
              <a:avLst/>
            </a:prstGeom>
            <a:noFill/>
            <a:ln cap="flat" cmpd="sng" w="9525">
              <a:solidFill>
                <a:srgbClr val="44546A"/>
              </a:solidFill>
              <a:prstDash val="solid"/>
              <a:miter lim="800000"/>
              <a:headEnd len="sm" w="sm" type="none"/>
              <a:tailEnd len="med" w="med" type="triangle"/>
            </a:ln>
          </p:spPr>
        </p:cxnSp>
        <p:cxnSp>
          <p:nvCxnSpPr>
            <p:cNvPr id="453" name="Google Shape;453;g39f544baa39_0_486"/>
            <p:cNvCxnSpPr/>
            <p:nvPr/>
          </p:nvCxnSpPr>
          <p:spPr>
            <a:xfrm flipH="1" rot="10800000">
              <a:off x="8568407" y="4148947"/>
              <a:ext cx="822900" cy="600"/>
            </a:xfrm>
            <a:prstGeom prst="straightConnector1">
              <a:avLst/>
            </a:prstGeom>
            <a:noFill/>
            <a:ln cap="flat" cmpd="sng" w="9525">
              <a:solidFill>
                <a:srgbClr val="44546A"/>
              </a:solidFill>
              <a:prstDash val="solid"/>
              <a:miter lim="800000"/>
              <a:headEnd len="sm" w="sm" type="none"/>
              <a:tailEnd len="med" w="med" type="triangle"/>
            </a:ln>
          </p:spPr>
        </p:cxnSp>
        <p:cxnSp>
          <p:nvCxnSpPr>
            <p:cNvPr id="454" name="Google Shape;454;g39f544baa39_0_486"/>
            <p:cNvCxnSpPr>
              <a:endCxn id="430" idx="1"/>
            </p:cNvCxnSpPr>
            <p:nvPr/>
          </p:nvCxnSpPr>
          <p:spPr>
            <a:xfrm flipH="1" rot="10800000">
              <a:off x="6866025" y="4149257"/>
              <a:ext cx="565800" cy="676200"/>
            </a:xfrm>
            <a:prstGeom prst="straightConnector1">
              <a:avLst/>
            </a:prstGeom>
            <a:noFill/>
            <a:ln cap="flat" cmpd="sng" w="9525">
              <a:solidFill>
                <a:srgbClr val="44546A"/>
              </a:solidFill>
              <a:prstDash val="solid"/>
              <a:miter lim="800000"/>
              <a:headEnd len="sm" w="sm" type="none"/>
              <a:tailEnd len="med" w="med" type="triangle"/>
            </a:ln>
          </p:spPr>
        </p:cxnSp>
        <p:cxnSp>
          <p:nvCxnSpPr>
            <p:cNvPr id="455" name="Google Shape;455;g39f544baa39_0_486"/>
            <p:cNvCxnSpPr>
              <a:stCxn id="429" idx="3"/>
              <a:endCxn id="430" idx="1"/>
            </p:cNvCxnSpPr>
            <p:nvPr/>
          </p:nvCxnSpPr>
          <p:spPr>
            <a:xfrm>
              <a:off x="6866075" y="3512500"/>
              <a:ext cx="565800" cy="636900"/>
            </a:xfrm>
            <a:prstGeom prst="straightConnector1">
              <a:avLst/>
            </a:prstGeom>
            <a:noFill/>
            <a:ln cap="flat" cmpd="sng" w="9525">
              <a:solidFill>
                <a:srgbClr val="44546A"/>
              </a:solidFill>
              <a:prstDash val="solid"/>
              <a:miter lim="800000"/>
              <a:headEnd len="sm" w="sm" type="none"/>
              <a:tailEnd len="med" w="med" type="triangle"/>
            </a:ln>
          </p:spPr>
        </p:cxnSp>
        <p:cxnSp>
          <p:nvCxnSpPr>
            <p:cNvPr id="456" name="Google Shape;456;g39f544baa39_0_486"/>
            <p:cNvCxnSpPr>
              <a:stCxn id="438" idx="1"/>
              <a:endCxn id="429" idx="1"/>
            </p:cNvCxnSpPr>
            <p:nvPr/>
          </p:nvCxnSpPr>
          <p:spPr>
            <a:xfrm>
              <a:off x="3403092" y="3512510"/>
              <a:ext cx="1616700" cy="0"/>
            </a:xfrm>
            <a:prstGeom prst="straightConnector1">
              <a:avLst/>
            </a:prstGeom>
            <a:noFill/>
            <a:ln cap="flat" cmpd="sng" w="9525">
              <a:solidFill>
                <a:srgbClr val="44546A"/>
              </a:solidFill>
              <a:prstDash val="solid"/>
              <a:miter lim="800000"/>
              <a:headEnd len="sm" w="sm" type="none"/>
              <a:tailEnd len="med" w="med" type="triangle"/>
            </a:ln>
          </p:spPr>
        </p:cxn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39f544baa39_0_612"/>
          <p:cNvSpPr txBox="1"/>
          <p:nvPr>
            <p:ph type="title"/>
          </p:nvPr>
        </p:nvSpPr>
        <p:spPr>
          <a:xfrm>
            <a:off x="2834553" y="2766150"/>
            <a:ext cx="65229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A0519"/>
              </a:buClr>
              <a:buSzPts val="4400"/>
              <a:buFont typeface="Wix Madefor Display"/>
              <a:buNone/>
            </a:pPr>
            <a:r>
              <a:rPr lang="ru-RU"/>
              <a:t>Метрики качества</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39f544baa39_0_36"/>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A0519"/>
              </a:buClr>
              <a:buSzPts val="4400"/>
              <a:buFont typeface="Wix Madefor Display"/>
              <a:buNone/>
            </a:pPr>
            <a:r>
              <a:rPr lang="ru-RU"/>
              <a:t>Субъективные метрики качества</a:t>
            </a:r>
            <a:endParaRPr/>
          </a:p>
        </p:txBody>
      </p:sp>
      <p:sp>
        <p:nvSpPr>
          <p:cNvPr id="467" name="Google Shape;467;g39f544baa39_0_36"/>
          <p:cNvSpPr txBox="1"/>
          <p:nvPr>
            <p:ph idx="2" type="body"/>
          </p:nvPr>
        </p:nvSpPr>
        <p:spPr>
          <a:xfrm>
            <a:off x="695375" y="1458756"/>
            <a:ext cx="10126200" cy="42684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rgbClr val="0A0519"/>
              </a:buClr>
              <a:buSzPts val="2000"/>
              <a:buNone/>
            </a:pPr>
            <a:r>
              <a:rPr lang="ru-RU">
                <a:latin typeface="Arial"/>
                <a:ea typeface="Arial"/>
                <a:cs typeface="Arial"/>
                <a:sym typeface="Arial"/>
              </a:rPr>
              <a:t>Субъективная оценка – </a:t>
            </a:r>
            <a:r>
              <a:rPr b="1" lang="ru-RU">
                <a:latin typeface="Arial"/>
                <a:ea typeface="Arial"/>
                <a:cs typeface="Arial"/>
                <a:sym typeface="Arial"/>
              </a:rPr>
              <a:t>Mean opinion score (MOS)</a:t>
            </a:r>
            <a:endParaRPr b="1">
              <a:latin typeface="Arial"/>
              <a:ea typeface="Arial"/>
              <a:cs typeface="Arial"/>
              <a:sym typeface="Arial"/>
            </a:endParaRPr>
          </a:p>
          <a:p>
            <a:pPr indent="0" lvl="0" marL="0" rtl="0" algn="l">
              <a:lnSpc>
                <a:spcPct val="150000"/>
              </a:lnSpc>
              <a:spcBef>
                <a:spcPts val="0"/>
              </a:spcBef>
              <a:spcAft>
                <a:spcPts val="0"/>
              </a:spcAft>
              <a:buClr>
                <a:srgbClr val="0A0519"/>
              </a:buClr>
              <a:buSzPts val="2000"/>
              <a:buNone/>
            </a:pPr>
            <a:r>
              <a:rPr lang="ru-RU" u="sng">
                <a:latin typeface="Arial"/>
                <a:ea typeface="Arial"/>
                <a:cs typeface="Arial"/>
                <a:sym typeface="Arial"/>
              </a:rPr>
              <a:t>Основные критерии</a:t>
            </a:r>
            <a:r>
              <a:rPr lang="ru-RU">
                <a:latin typeface="Arial"/>
                <a:ea typeface="Arial"/>
                <a:cs typeface="Arial"/>
                <a:sym typeface="Arial"/>
              </a:rPr>
              <a:t>: </a:t>
            </a:r>
            <a:endParaRPr>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b="1" i="1" lang="ru-RU" sz="1800">
                <a:latin typeface="Arial"/>
                <a:ea typeface="Arial"/>
                <a:cs typeface="Arial"/>
                <a:sym typeface="Arial"/>
              </a:rPr>
              <a:t>naturalness</a:t>
            </a:r>
            <a:r>
              <a:rPr lang="ru-RU" sz="1800">
                <a:latin typeface="Arial"/>
                <a:ea typeface="Arial"/>
                <a:cs typeface="Arial"/>
                <a:sym typeface="Arial"/>
              </a:rPr>
              <a:t> – естественность/качество</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b="1" i="1" lang="ru-RU" sz="1800">
                <a:latin typeface="Arial"/>
                <a:ea typeface="Arial"/>
                <a:cs typeface="Arial"/>
                <a:sym typeface="Arial"/>
              </a:rPr>
              <a:t>speaker similarity </a:t>
            </a:r>
            <a:r>
              <a:rPr lang="ru-RU" sz="1800">
                <a:latin typeface="Arial"/>
                <a:ea typeface="Arial"/>
                <a:cs typeface="Arial"/>
                <a:sym typeface="Arial"/>
              </a:rPr>
              <a:t>– похожесть голоса</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ru-RU" sz="1800">
                <a:latin typeface="Arial"/>
                <a:ea typeface="Arial"/>
                <a:cs typeface="Arial"/>
                <a:sym typeface="Arial"/>
              </a:rPr>
              <a:t>*естественность интонации/соответствие эмоции</a:t>
            </a:r>
            <a:endParaRPr sz="1800">
              <a:latin typeface="Arial"/>
              <a:ea typeface="Arial"/>
              <a:cs typeface="Arial"/>
              <a:sym typeface="Arial"/>
            </a:endParaRPr>
          </a:p>
          <a:p>
            <a:pPr indent="0" lvl="0" marL="0" rtl="0" algn="l">
              <a:lnSpc>
                <a:spcPct val="150000"/>
              </a:lnSpc>
              <a:spcBef>
                <a:spcPts val="0"/>
              </a:spcBef>
              <a:spcAft>
                <a:spcPts val="0"/>
              </a:spcAft>
              <a:buNone/>
            </a:pPr>
            <a:r>
              <a:rPr lang="ru-RU" u="sng">
                <a:latin typeface="Arial"/>
                <a:ea typeface="Arial"/>
                <a:cs typeface="Arial"/>
                <a:sym typeface="Arial"/>
              </a:rPr>
              <a:t>Шкала оценки</a:t>
            </a:r>
            <a:r>
              <a:rPr lang="ru-RU">
                <a:latin typeface="Arial"/>
                <a:ea typeface="Arial"/>
                <a:cs typeface="Arial"/>
                <a:sym typeface="Arial"/>
              </a:rPr>
              <a:t>: 1-5</a:t>
            </a:r>
            <a:endParaRPr>
              <a:latin typeface="Arial"/>
              <a:ea typeface="Arial"/>
              <a:cs typeface="Arial"/>
              <a:sym typeface="Arial"/>
            </a:endParaRPr>
          </a:p>
          <a:p>
            <a:pPr indent="0" lvl="0" marL="0" rtl="0" algn="l">
              <a:lnSpc>
                <a:spcPct val="115000"/>
              </a:lnSpc>
              <a:spcBef>
                <a:spcPts val="0"/>
              </a:spcBef>
              <a:spcAft>
                <a:spcPts val="0"/>
              </a:spcAft>
              <a:buNone/>
            </a:pPr>
            <a:r>
              <a:t/>
            </a:r>
            <a:endParaRPr sz="1800">
              <a:latin typeface="Arial"/>
              <a:ea typeface="Arial"/>
              <a:cs typeface="Arial"/>
              <a:sym typeface="Arial"/>
            </a:endParaRPr>
          </a:p>
        </p:txBody>
      </p:sp>
      <p:pic>
        <p:nvPicPr>
          <p:cNvPr id="468" name="Google Shape;468;g39f544baa39_0_36"/>
          <p:cNvPicPr preferRelativeResize="0"/>
          <p:nvPr/>
        </p:nvPicPr>
        <p:blipFill>
          <a:blip r:embed="rId3">
            <a:alphaModFix/>
          </a:blip>
          <a:stretch>
            <a:fillRect/>
          </a:stretch>
        </p:blipFill>
        <p:spPr>
          <a:xfrm>
            <a:off x="8207961" y="1461134"/>
            <a:ext cx="1843734" cy="247788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39f544baa39_0_583"/>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A0519"/>
              </a:buClr>
              <a:buSzPts val="4400"/>
              <a:buFont typeface="Wix Madefor Display"/>
              <a:buNone/>
            </a:pPr>
            <a:r>
              <a:rPr lang="ru-RU"/>
              <a:t>Субъективные метрики качества</a:t>
            </a:r>
            <a:endParaRPr/>
          </a:p>
        </p:txBody>
      </p:sp>
      <p:sp>
        <p:nvSpPr>
          <p:cNvPr id="474" name="Google Shape;474;g39f544baa39_0_583"/>
          <p:cNvSpPr txBox="1"/>
          <p:nvPr>
            <p:ph idx="2" type="body"/>
          </p:nvPr>
        </p:nvSpPr>
        <p:spPr>
          <a:xfrm>
            <a:off x="695375" y="1458750"/>
            <a:ext cx="10126200" cy="44250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rgbClr val="0A0519"/>
              </a:buClr>
              <a:buSzPts val="2000"/>
              <a:buNone/>
            </a:pPr>
            <a:r>
              <a:rPr lang="ru-RU">
                <a:latin typeface="Arial"/>
                <a:ea typeface="Arial"/>
                <a:cs typeface="Arial"/>
                <a:sym typeface="Arial"/>
              </a:rPr>
              <a:t>Субъективная оценка – </a:t>
            </a:r>
            <a:r>
              <a:rPr b="1" lang="ru-RU">
                <a:latin typeface="Arial"/>
                <a:ea typeface="Arial"/>
                <a:cs typeface="Arial"/>
                <a:sym typeface="Arial"/>
              </a:rPr>
              <a:t>Mean opinion score (MOS)</a:t>
            </a:r>
            <a:endParaRPr b="1">
              <a:latin typeface="Arial"/>
              <a:ea typeface="Arial"/>
              <a:cs typeface="Arial"/>
              <a:sym typeface="Arial"/>
            </a:endParaRPr>
          </a:p>
          <a:p>
            <a:pPr indent="0" lvl="0" marL="0" rtl="0" algn="l">
              <a:lnSpc>
                <a:spcPct val="150000"/>
              </a:lnSpc>
              <a:spcBef>
                <a:spcPts val="0"/>
              </a:spcBef>
              <a:spcAft>
                <a:spcPts val="0"/>
              </a:spcAft>
              <a:buClr>
                <a:srgbClr val="0A0519"/>
              </a:buClr>
              <a:buSzPts val="2000"/>
              <a:buNone/>
            </a:pPr>
            <a:r>
              <a:rPr lang="ru-RU" u="sng">
                <a:latin typeface="Arial"/>
                <a:ea typeface="Arial"/>
                <a:cs typeface="Arial"/>
                <a:sym typeface="Arial"/>
              </a:rPr>
              <a:t>Основные критерии</a:t>
            </a:r>
            <a:r>
              <a:rPr lang="ru-RU">
                <a:latin typeface="Arial"/>
                <a:ea typeface="Arial"/>
                <a:cs typeface="Arial"/>
                <a:sym typeface="Arial"/>
              </a:rPr>
              <a:t>: </a:t>
            </a:r>
            <a:endParaRPr>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b="1" i="1" lang="ru-RU" sz="1800">
                <a:latin typeface="Arial"/>
                <a:ea typeface="Arial"/>
                <a:cs typeface="Arial"/>
                <a:sym typeface="Arial"/>
              </a:rPr>
              <a:t>naturalness</a:t>
            </a:r>
            <a:r>
              <a:rPr lang="ru-RU" sz="1800">
                <a:latin typeface="Arial"/>
                <a:ea typeface="Arial"/>
                <a:cs typeface="Arial"/>
                <a:sym typeface="Arial"/>
              </a:rPr>
              <a:t> – естественность/качество</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b="1" i="1" lang="ru-RU" sz="1800">
                <a:latin typeface="Arial"/>
                <a:ea typeface="Arial"/>
                <a:cs typeface="Arial"/>
                <a:sym typeface="Arial"/>
              </a:rPr>
              <a:t>speaker similarity </a:t>
            </a:r>
            <a:r>
              <a:rPr lang="ru-RU" sz="1800">
                <a:latin typeface="Arial"/>
                <a:ea typeface="Arial"/>
                <a:cs typeface="Arial"/>
                <a:sym typeface="Arial"/>
              </a:rPr>
              <a:t>– похожесть голоса</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ru-RU" sz="1800">
                <a:latin typeface="Arial"/>
                <a:ea typeface="Arial"/>
                <a:cs typeface="Arial"/>
                <a:sym typeface="Arial"/>
              </a:rPr>
              <a:t>*естественность интонации/соответствие эмоции</a:t>
            </a:r>
            <a:endParaRPr sz="1800">
              <a:latin typeface="Arial"/>
              <a:ea typeface="Arial"/>
              <a:cs typeface="Arial"/>
              <a:sym typeface="Arial"/>
            </a:endParaRPr>
          </a:p>
          <a:p>
            <a:pPr indent="0" lvl="0" marL="0" rtl="0" algn="l">
              <a:lnSpc>
                <a:spcPct val="150000"/>
              </a:lnSpc>
              <a:spcBef>
                <a:spcPts val="0"/>
              </a:spcBef>
              <a:spcAft>
                <a:spcPts val="0"/>
              </a:spcAft>
              <a:buNone/>
            </a:pPr>
            <a:r>
              <a:rPr lang="ru-RU" u="sng">
                <a:latin typeface="Arial"/>
                <a:ea typeface="Arial"/>
                <a:cs typeface="Arial"/>
                <a:sym typeface="Arial"/>
              </a:rPr>
              <a:t>Шкала оценки</a:t>
            </a:r>
            <a:r>
              <a:rPr lang="ru-RU">
                <a:latin typeface="Arial"/>
                <a:ea typeface="Arial"/>
                <a:cs typeface="Arial"/>
                <a:sym typeface="Arial"/>
              </a:rPr>
              <a:t>: 1-5</a:t>
            </a:r>
            <a:endParaRPr>
              <a:latin typeface="Arial"/>
              <a:ea typeface="Arial"/>
              <a:cs typeface="Arial"/>
              <a:sym typeface="Arial"/>
            </a:endParaRPr>
          </a:p>
          <a:p>
            <a:pPr indent="0" lvl="0" marL="0" rtl="0" algn="l">
              <a:lnSpc>
                <a:spcPct val="150000"/>
              </a:lnSpc>
              <a:spcBef>
                <a:spcPts val="0"/>
              </a:spcBef>
              <a:spcAft>
                <a:spcPts val="0"/>
              </a:spcAft>
              <a:buNone/>
            </a:pPr>
            <a:r>
              <a:rPr lang="ru-RU">
                <a:latin typeface="Arial"/>
                <a:ea typeface="Arial"/>
                <a:cs typeface="Arial"/>
                <a:sym typeface="Arial"/>
              </a:rPr>
              <a:t>Процедура оценивания на краудсорсинговых платформах</a:t>
            </a:r>
            <a:endParaRPr>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ru-RU" sz="1800">
                <a:latin typeface="Arial"/>
                <a:ea typeface="Arial"/>
                <a:cs typeface="Arial"/>
                <a:sym typeface="Arial"/>
              </a:rPr>
              <a:t>протокол ITU-T P.800</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ru-RU" sz="1800">
                <a:latin typeface="Arial"/>
                <a:ea typeface="Arial"/>
                <a:cs typeface="Arial"/>
                <a:sym typeface="Arial"/>
              </a:rPr>
              <a:t>носители языка</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ru-RU" sz="1800">
                <a:latin typeface="Arial"/>
                <a:ea typeface="Arial"/>
                <a:cs typeface="Arial"/>
                <a:sym typeface="Arial"/>
              </a:rPr>
              <a:t>несколько оценщиков на одну запись для более надежных результатов</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ru-RU" sz="1800">
                <a:latin typeface="Arial"/>
                <a:ea typeface="Arial"/>
                <a:cs typeface="Arial"/>
                <a:sym typeface="Arial"/>
              </a:rPr>
              <a:t>добавление ground truth записей из датасета (для верхней границы)</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ru-RU" sz="1800">
                <a:latin typeface="Arial"/>
                <a:ea typeface="Arial"/>
                <a:cs typeface="Arial"/>
                <a:sym typeface="Arial"/>
              </a:rPr>
              <a:t>*добавление специально зашумленных записей для фильтрации неверных оценок</a:t>
            </a:r>
            <a:endParaRPr sz="1800">
              <a:latin typeface="Arial"/>
              <a:ea typeface="Arial"/>
              <a:cs typeface="Arial"/>
              <a:sym typeface="Arial"/>
            </a:endParaRPr>
          </a:p>
        </p:txBody>
      </p:sp>
      <p:pic>
        <p:nvPicPr>
          <p:cNvPr id="475" name="Google Shape;475;g39f544baa39_0_583"/>
          <p:cNvPicPr preferRelativeResize="0"/>
          <p:nvPr/>
        </p:nvPicPr>
        <p:blipFill>
          <a:blip r:embed="rId3">
            <a:alphaModFix/>
          </a:blip>
          <a:stretch>
            <a:fillRect/>
          </a:stretch>
        </p:blipFill>
        <p:spPr>
          <a:xfrm>
            <a:off x="8195911" y="1352634"/>
            <a:ext cx="1843734" cy="247788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g39f544baa39_0_593"/>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Субъективные метрики качества</a:t>
            </a:r>
            <a:endParaRPr/>
          </a:p>
        </p:txBody>
      </p:sp>
      <p:pic>
        <p:nvPicPr>
          <p:cNvPr id="481" name="Google Shape;481;g39f544baa39_0_593"/>
          <p:cNvPicPr preferRelativeResize="0"/>
          <p:nvPr/>
        </p:nvPicPr>
        <p:blipFill>
          <a:blip r:embed="rId3">
            <a:alphaModFix/>
          </a:blip>
          <a:stretch>
            <a:fillRect/>
          </a:stretch>
        </p:blipFill>
        <p:spPr>
          <a:xfrm>
            <a:off x="8207961" y="1461134"/>
            <a:ext cx="1843734" cy="2477885"/>
          </a:xfrm>
          <a:prstGeom prst="rect">
            <a:avLst/>
          </a:prstGeom>
          <a:noFill/>
          <a:ln>
            <a:noFill/>
          </a:ln>
        </p:spPr>
      </p:pic>
      <p:sp>
        <p:nvSpPr>
          <p:cNvPr id="482" name="Google Shape;482;g39f544baa39_0_593"/>
          <p:cNvSpPr txBox="1"/>
          <p:nvPr>
            <p:ph idx="3" type="body"/>
          </p:nvPr>
        </p:nvSpPr>
        <p:spPr>
          <a:xfrm>
            <a:off x="6894071" y="6255550"/>
            <a:ext cx="4319100" cy="6006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0A0519"/>
              </a:buClr>
              <a:buSzPts val="1400"/>
              <a:buNone/>
            </a:pPr>
            <a:r>
              <a:rPr lang="ru-RU" sz="1600">
                <a:latin typeface="Arial"/>
                <a:ea typeface="Arial"/>
                <a:cs typeface="Arial"/>
                <a:sym typeface="Arial"/>
              </a:rPr>
              <a:t>Дорогостоящая процедура</a:t>
            </a:r>
            <a:endParaRPr sz="1600">
              <a:latin typeface="Arial"/>
              <a:ea typeface="Arial"/>
              <a:cs typeface="Arial"/>
              <a:sym typeface="Arial"/>
            </a:endParaRPr>
          </a:p>
          <a:p>
            <a:pPr indent="0" lvl="0" marL="0" rtl="0" algn="ctr">
              <a:lnSpc>
                <a:spcPct val="90000"/>
              </a:lnSpc>
              <a:spcBef>
                <a:spcPts val="0"/>
              </a:spcBef>
              <a:spcAft>
                <a:spcPts val="0"/>
              </a:spcAft>
              <a:buClr>
                <a:srgbClr val="0A0519"/>
              </a:buClr>
              <a:buSzPts val="1400"/>
              <a:buNone/>
            </a:pPr>
            <a:r>
              <a:rPr lang="ru-RU" sz="1600">
                <a:latin typeface="Arial"/>
                <a:ea typeface="Arial"/>
                <a:cs typeface="Arial"/>
                <a:sym typeface="Arial"/>
              </a:rPr>
              <a:t>Требует времени</a:t>
            </a:r>
            <a:endParaRPr sz="1600">
              <a:latin typeface="Arial"/>
              <a:ea typeface="Arial"/>
              <a:cs typeface="Arial"/>
              <a:sym typeface="Arial"/>
            </a:endParaRPr>
          </a:p>
        </p:txBody>
      </p:sp>
      <p:sp>
        <p:nvSpPr>
          <p:cNvPr id="483" name="Google Shape;483;g39f544baa39_0_593"/>
          <p:cNvSpPr txBox="1"/>
          <p:nvPr>
            <p:ph idx="4" type="body"/>
          </p:nvPr>
        </p:nvSpPr>
        <p:spPr>
          <a:xfrm>
            <a:off x="1650075" y="6255550"/>
            <a:ext cx="4667700" cy="60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A0519"/>
              </a:buClr>
              <a:buSzPts val="1400"/>
              <a:buNone/>
            </a:pPr>
            <a:r>
              <a:rPr lang="ru-RU" sz="1600">
                <a:latin typeface="Arial"/>
                <a:ea typeface="Arial"/>
                <a:cs typeface="Arial"/>
                <a:sym typeface="Arial"/>
              </a:rPr>
              <a:t>Хорошая корреляция с восприятием человека</a:t>
            </a:r>
            <a:endParaRPr sz="1600">
              <a:latin typeface="Arial"/>
              <a:ea typeface="Arial"/>
              <a:cs typeface="Arial"/>
              <a:sym typeface="Arial"/>
            </a:endParaRPr>
          </a:p>
        </p:txBody>
      </p:sp>
      <p:pic>
        <p:nvPicPr>
          <p:cNvPr id="484" name="Google Shape;484;g39f544baa39_0_593"/>
          <p:cNvPicPr preferRelativeResize="0"/>
          <p:nvPr/>
        </p:nvPicPr>
        <p:blipFill>
          <a:blip r:embed="rId4">
            <a:alphaModFix/>
          </a:blip>
          <a:stretch>
            <a:fillRect/>
          </a:stretch>
        </p:blipFill>
        <p:spPr>
          <a:xfrm>
            <a:off x="3804763" y="5840163"/>
            <a:ext cx="358324" cy="358324"/>
          </a:xfrm>
          <a:prstGeom prst="rect">
            <a:avLst/>
          </a:prstGeom>
          <a:noFill/>
          <a:ln>
            <a:noFill/>
          </a:ln>
        </p:spPr>
      </p:pic>
      <p:pic>
        <p:nvPicPr>
          <p:cNvPr id="485" name="Google Shape;485;g39f544baa39_0_593"/>
          <p:cNvPicPr preferRelativeResize="0"/>
          <p:nvPr/>
        </p:nvPicPr>
        <p:blipFill>
          <a:blip r:embed="rId5">
            <a:alphaModFix/>
          </a:blip>
          <a:stretch>
            <a:fillRect/>
          </a:stretch>
        </p:blipFill>
        <p:spPr>
          <a:xfrm>
            <a:off x="8818042" y="5840175"/>
            <a:ext cx="358300" cy="358300"/>
          </a:xfrm>
          <a:prstGeom prst="rect">
            <a:avLst/>
          </a:prstGeom>
          <a:noFill/>
          <a:ln>
            <a:noFill/>
          </a:ln>
        </p:spPr>
      </p:pic>
      <p:sp>
        <p:nvSpPr>
          <p:cNvPr id="486" name="Google Shape;486;g39f544baa39_0_593"/>
          <p:cNvSpPr txBox="1"/>
          <p:nvPr>
            <p:ph idx="2" type="body"/>
          </p:nvPr>
        </p:nvSpPr>
        <p:spPr>
          <a:xfrm>
            <a:off x="695375" y="1458750"/>
            <a:ext cx="11602800" cy="44250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rgbClr val="0A0519"/>
              </a:buClr>
              <a:buSzPts val="2000"/>
              <a:buNone/>
            </a:pPr>
            <a:r>
              <a:rPr lang="ru-RU">
                <a:latin typeface="Arial"/>
                <a:ea typeface="Arial"/>
                <a:cs typeface="Arial"/>
                <a:sym typeface="Arial"/>
              </a:rPr>
              <a:t>Субъективная оценка – </a:t>
            </a:r>
            <a:r>
              <a:rPr b="1" lang="ru-RU">
                <a:latin typeface="Arial"/>
                <a:ea typeface="Arial"/>
                <a:cs typeface="Arial"/>
                <a:sym typeface="Arial"/>
              </a:rPr>
              <a:t>Mean opinion score (MOS)</a:t>
            </a:r>
            <a:endParaRPr b="1">
              <a:latin typeface="Arial"/>
              <a:ea typeface="Arial"/>
              <a:cs typeface="Arial"/>
              <a:sym typeface="Arial"/>
            </a:endParaRPr>
          </a:p>
          <a:p>
            <a:pPr indent="0" lvl="0" marL="0" rtl="0" algn="l">
              <a:lnSpc>
                <a:spcPct val="150000"/>
              </a:lnSpc>
              <a:spcBef>
                <a:spcPts val="0"/>
              </a:spcBef>
              <a:spcAft>
                <a:spcPts val="0"/>
              </a:spcAft>
              <a:buClr>
                <a:srgbClr val="0A0519"/>
              </a:buClr>
              <a:buSzPts val="2000"/>
              <a:buNone/>
            </a:pPr>
            <a:r>
              <a:rPr lang="ru-RU" u="sng">
                <a:latin typeface="Arial"/>
                <a:ea typeface="Arial"/>
                <a:cs typeface="Arial"/>
                <a:sym typeface="Arial"/>
              </a:rPr>
              <a:t>Основные критерии</a:t>
            </a:r>
            <a:r>
              <a:rPr lang="ru-RU">
                <a:latin typeface="Arial"/>
                <a:ea typeface="Arial"/>
                <a:cs typeface="Arial"/>
                <a:sym typeface="Arial"/>
              </a:rPr>
              <a:t>: </a:t>
            </a:r>
            <a:endParaRPr>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b="1" i="1" lang="ru-RU" sz="1800">
                <a:latin typeface="Arial"/>
                <a:ea typeface="Arial"/>
                <a:cs typeface="Arial"/>
                <a:sym typeface="Arial"/>
              </a:rPr>
              <a:t>naturalness</a:t>
            </a:r>
            <a:r>
              <a:rPr lang="ru-RU" sz="1800">
                <a:latin typeface="Arial"/>
                <a:ea typeface="Arial"/>
                <a:cs typeface="Arial"/>
                <a:sym typeface="Arial"/>
              </a:rPr>
              <a:t> – естественность/качество</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b="1" i="1" lang="ru-RU" sz="1800">
                <a:latin typeface="Arial"/>
                <a:ea typeface="Arial"/>
                <a:cs typeface="Arial"/>
                <a:sym typeface="Arial"/>
              </a:rPr>
              <a:t>speaker similarity </a:t>
            </a:r>
            <a:r>
              <a:rPr lang="ru-RU" sz="1800">
                <a:latin typeface="Arial"/>
                <a:ea typeface="Arial"/>
                <a:cs typeface="Arial"/>
                <a:sym typeface="Arial"/>
              </a:rPr>
              <a:t>– похожесть голоса</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ru-RU" sz="1800">
                <a:latin typeface="Arial"/>
                <a:ea typeface="Arial"/>
                <a:cs typeface="Arial"/>
                <a:sym typeface="Arial"/>
              </a:rPr>
              <a:t>*естественность интонации/соответствие эмоции</a:t>
            </a:r>
            <a:endParaRPr sz="1800">
              <a:latin typeface="Arial"/>
              <a:ea typeface="Arial"/>
              <a:cs typeface="Arial"/>
              <a:sym typeface="Arial"/>
            </a:endParaRPr>
          </a:p>
          <a:p>
            <a:pPr indent="0" lvl="0" marL="0" rtl="0" algn="l">
              <a:lnSpc>
                <a:spcPct val="150000"/>
              </a:lnSpc>
              <a:spcBef>
                <a:spcPts val="0"/>
              </a:spcBef>
              <a:spcAft>
                <a:spcPts val="0"/>
              </a:spcAft>
              <a:buNone/>
            </a:pPr>
            <a:r>
              <a:rPr lang="ru-RU" u="sng">
                <a:latin typeface="Arial"/>
                <a:ea typeface="Arial"/>
                <a:cs typeface="Arial"/>
                <a:sym typeface="Arial"/>
              </a:rPr>
              <a:t>Шкала оценки</a:t>
            </a:r>
            <a:r>
              <a:rPr lang="ru-RU">
                <a:latin typeface="Arial"/>
                <a:ea typeface="Arial"/>
                <a:cs typeface="Arial"/>
                <a:sym typeface="Arial"/>
              </a:rPr>
              <a:t>: 1-5</a:t>
            </a:r>
            <a:endParaRPr>
              <a:latin typeface="Arial"/>
              <a:ea typeface="Arial"/>
              <a:cs typeface="Arial"/>
              <a:sym typeface="Arial"/>
            </a:endParaRPr>
          </a:p>
          <a:p>
            <a:pPr indent="0" lvl="0" marL="0" rtl="0" algn="l">
              <a:lnSpc>
                <a:spcPct val="150000"/>
              </a:lnSpc>
              <a:spcBef>
                <a:spcPts val="0"/>
              </a:spcBef>
              <a:spcAft>
                <a:spcPts val="0"/>
              </a:spcAft>
              <a:buNone/>
            </a:pPr>
            <a:r>
              <a:rPr lang="ru-RU">
                <a:latin typeface="Arial"/>
                <a:ea typeface="Arial"/>
                <a:cs typeface="Arial"/>
                <a:sym typeface="Arial"/>
              </a:rPr>
              <a:t>Процедура оценивания на краудсорсинговых платформах</a:t>
            </a:r>
            <a:endParaRPr>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ru-RU" sz="1800">
                <a:latin typeface="Arial"/>
                <a:ea typeface="Arial"/>
                <a:cs typeface="Arial"/>
                <a:sym typeface="Arial"/>
              </a:rPr>
              <a:t>протокол ITU-T P.800</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ru-RU" sz="1800">
                <a:latin typeface="Arial"/>
                <a:ea typeface="Arial"/>
                <a:cs typeface="Arial"/>
                <a:sym typeface="Arial"/>
              </a:rPr>
              <a:t>носители языка</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ru-RU" sz="1800">
                <a:latin typeface="Arial"/>
                <a:ea typeface="Arial"/>
                <a:cs typeface="Arial"/>
                <a:sym typeface="Arial"/>
              </a:rPr>
              <a:t>несколько оценщиков на одну запись для более надежных результатов</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ru-RU" sz="1800">
                <a:latin typeface="Arial"/>
                <a:ea typeface="Arial"/>
                <a:cs typeface="Arial"/>
                <a:sym typeface="Arial"/>
              </a:rPr>
              <a:t>добавление ground truth записей из датасета (для верхней границы) и ресинтезированной вокодером</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ru-RU" sz="1800">
                <a:latin typeface="Arial"/>
                <a:ea typeface="Arial"/>
                <a:cs typeface="Arial"/>
                <a:sym typeface="Arial"/>
              </a:rPr>
              <a:t>*добавление специально зашумленных записей для фильтрации неверных оценок</a:t>
            </a:r>
            <a:endParaRPr sz="18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6"/>
          <p:cNvSpPr txBox="1"/>
          <p:nvPr>
            <p:ph type="title"/>
          </p:nvPr>
        </p:nvSpPr>
        <p:spPr>
          <a:xfrm>
            <a:off x="626532" y="260359"/>
            <a:ext cx="10263981"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Содержание</a:t>
            </a:r>
            <a:endParaRPr/>
          </a:p>
        </p:txBody>
      </p:sp>
      <p:sp>
        <p:nvSpPr>
          <p:cNvPr id="98" name="Google Shape;98;p6"/>
          <p:cNvSpPr txBox="1"/>
          <p:nvPr>
            <p:ph idx="3" type="body"/>
          </p:nvPr>
        </p:nvSpPr>
        <p:spPr>
          <a:xfrm>
            <a:off x="626516" y="1738325"/>
            <a:ext cx="10699200" cy="4053000"/>
          </a:xfrm>
          <a:prstGeom prst="rect">
            <a:avLst/>
          </a:prstGeom>
          <a:noFill/>
          <a:ln>
            <a:noFill/>
          </a:ln>
        </p:spPr>
        <p:txBody>
          <a:bodyPr anchorCtr="0" anchor="t" bIns="45700" lIns="91425" spcFirstLastPara="1" rIns="91425" wrap="square" tIns="45700">
            <a:normAutofit/>
          </a:bodyPr>
          <a:lstStyle/>
          <a:p>
            <a:pPr indent="-355600" lvl="0" marL="457200" rtl="0" algn="l">
              <a:lnSpc>
                <a:spcPct val="150000"/>
              </a:lnSpc>
              <a:spcBef>
                <a:spcPts val="0"/>
              </a:spcBef>
              <a:spcAft>
                <a:spcPts val="0"/>
              </a:spcAft>
              <a:buSzPts val="2000"/>
              <a:buAutoNum type="arabicPeriod"/>
            </a:pPr>
            <a:r>
              <a:rPr lang="ru-RU"/>
              <a:t>Применение</a:t>
            </a:r>
            <a:endParaRPr/>
          </a:p>
          <a:p>
            <a:pPr indent="-355600" lvl="0" marL="457200" rtl="0" algn="l">
              <a:lnSpc>
                <a:spcPct val="150000"/>
              </a:lnSpc>
              <a:spcBef>
                <a:spcPts val="0"/>
              </a:spcBef>
              <a:spcAft>
                <a:spcPts val="0"/>
              </a:spcAft>
              <a:buSzPts val="2000"/>
              <a:buAutoNum type="arabicPeriod"/>
            </a:pPr>
            <a:r>
              <a:rPr lang="ru-RU"/>
              <a:t>История</a:t>
            </a:r>
            <a:endParaRPr/>
          </a:p>
          <a:p>
            <a:pPr indent="-355600" lvl="0" marL="457200" rtl="0" algn="l">
              <a:lnSpc>
                <a:spcPct val="150000"/>
              </a:lnSpc>
              <a:spcBef>
                <a:spcPts val="0"/>
              </a:spcBef>
              <a:spcAft>
                <a:spcPts val="0"/>
              </a:spcAft>
              <a:buSzPts val="2000"/>
              <a:buAutoNum type="arabicPeriod"/>
            </a:pPr>
            <a:r>
              <a:rPr lang="ru-RU"/>
              <a:t>TTS pipeline</a:t>
            </a:r>
            <a:endParaRPr/>
          </a:p>
          <a:p>
            <a:pPr indent="-355600" lvl="0" marL="457200" rtl="0" algn="l">
              <a:lnSpc>
                <a:spcPct val="150000"/>
              </a:lnSpc>
              <a:spcBef>
                <a:spcPts val="0"/>
              </a:spcBef>
              <a:spcAft>
                <a:spcPts val="0"/>
              </a:spcAft>
              <a:buSzPts val="2000"/>
              <a:buAutoNum type="arabicPeriod"/>
            </a:pPr>
            <a:r>
              <a:rPr lang="ru-RU"/>
              <a:t>Метрики качества</a:t>
            </a:r>
            <a:endParaRPr/>
          </a:p>
          <a:p>
            <a:pPr indent="-355600" lvl="0" marL="457200" rtl="0" algn="l">
              <a:lnSpc>
                <a:spcPct val="150000"/>
              </a:lnSpc>
              <a:spcBef>
                <a:spcPts val="0"/>
              </a:spcBef>
              <a:spcAft>
                <a:spcPts val="0"/>
              </a:spcAft>
              <a:buSzPts val="2000"/>
              <a:buAutoNum type="arabicPeriod"/>
            </a:pPr>
            <a:r>
              <a:rPr lang="ru-RU"/>
              <a:t>Акустические модели</a:t>
            </a:r>
            <a:endParaRPr/>
          </a:p>
          <a:p>
            <a:pPr indent="-355600" lvl="0" marL="457200" rtl="0" algn="l">
              <a:lnSpc>
                <a:spcPct val="150000"/>
              </a:lnSpc>
              <a:spcBef>
                <a:spcPts val="0"/>
              </a:spcBef>
              <a:spcAft>
                <a:spcPts val="0"/>
              </a:spcAft>
              <a:buSzPts val="2000"/>
              <a:buAutoNum type="arabicPeriod"/>
            </a:pPr>
            <a:r>
              <a:rPr lang="ru-RU"/>
              <a:t>Вокодеры</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39f544baa39_0_568"/>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Объективные метрики качества</a:t>
            </a:r>
            <a:endParaRPr/>
          </a:p>
        </p:txBody>
      </p:sp>
      <p:sp>
        <p:nvSpPr>
          <p:cNvPr id="492" name="Google Shape;492;g39f544baa39_0_568"/>
          <p:cNvSpPr txBox="1"/>
          <p:nvPr>
            <p:ph idx="2" type="body"/>
          </p:nvPr>
        </p:nvSpPr>
        <p:spPr>
          <a:xfrm>
            <a:off x="504675" y="1738325"/>
            <a:ext cx="11516100" cy="4164300"/>
          </a:xfrm>
          <a:prstGeom prst="rect">
            <a:avLst/>
          </a:prstGeom>
          <a:noFill/>
          <a:ln>
            <a:noFill/>
          </a:ln>
        </p:spPr>
        <p:txBody>
          <a:bodyPr anchorCtr="0" anchor="t" bIns="45700" lIns="91425" spcFirstLastPara="1" rIns="91425" wrap="square" tIns="45700">
            <a:normAutofit/>
          </a:bodyPr>
          <a:lstStyle/>
          <a:p>
            <a:pPr indent="-355600" lvl="0" marL="457200" rtl="0" algn="l">
              <a:lnSpc>
                <a:spcPct val="150000"/>
              </a:lnSpc>
              <a:spcBef>
                <a:spcPts val="0"/>
              </a:spcBef>
              <a:spcAft>
                <a:spcPts val="0"/>
              </a:spcAft>
              <a:buSzPts val="2000"/>
              <a:buFont typeface="Arial"/>
              <a:buChar char="❏"/>
            </a:pPr>
            <a:r>
              <a:rPr lang="ru-RU">
                <a:latin typeface="Arial"/>
                <a:ea typeface="Arial"/>
                <a:cs typeface="Arial"/>
                <a:sym typeface="Arial"/>
              </a:rPr>
              <a:t>Автоматическая оценка</a:t>
            </a:r>
            <a:r>
              <a:rPr lang="ru-RU">
                <a:latin typeface="Arial"/>
                <a:ea typeface="Arial"/>
                <a:cs typeface="Arial"/>
                <a:sym typeface="Arial"/>
              </a:rPr>
              <a:t> MOS</a:t>
            </a:r>
            <a:endParaRPr>
              <a:latin typeface="Arial"/>
              <a:ea typeface="Arial"/>
              <a:cs typeface="Arial"/>
              <a:sym typeface="Arial"/>
            </a:endParaRPr>
          </a:p>
          <a:p>
            <a:pPr indent="-330200" lvl="0" marL="914400" rtl="0" algn="l">
              <a:lnSpc>
                <a:spcPct val="150000"/>
              </a:lnSpc>
              <a:spcBef>
                <a:spcPts val="0"/>
              </a:spcBef>
              <a:spcAft>
                <a:spcPts val="0"/>
              </a:spcAft>
              <a:buSzPts val="1600"/>
              <a:buFont typeface="Arial"/>
              <a:buChar char="-"/>
            </a:pPr>
            <a:r>
              <a:rPr lang="ru-RU" sz="1600">
                <a:latin typeface="Arial"/>
                <a:ea typeface="Arial"/>
                <a:cs typeface="Arial"/>
                <a:sym typeface="Arial"/>
              </a:rPr>
              <a:t>например, DNSMOS, UTMOS, NORSEQ</a:t>
            </a:r>
            <a:endParaRPr sz="1600">
              <a:latin typeface="Arial"/>
              <a:ea typeface="Arial"/>
              <a:cs typeface="Arial"/>
              <a:sym typeface="Arial"/>
            </a:endParaRPr>
          </a:p>
          <a:p>
            <a:pPr indent="-355600" lvl="0" marL="457200" rtl="0" algn="l">
              <a:lnSpc>
                <a:spcPct val="150000"/>
              </a:lnSpc>
              <a:spcBef>
                <a:spcPts val="0"/>
              </a:spcBef>
              <a:spcAft>
                <a:spcPts val="0"/>
              </a:spcAft>
              <a:buSzPts val="2000"/>
              <a:buFont typeface="Arial"/>
              <a:buChar char="❏"/>
            </a:pPr>
            <a:r>
              <a:rPr lang="ru-RU">
                <a:latin typeface="Arial"/>
                <a:ea typeface="Arial"/>
                <a:cs typeface="Arial"/>
                <a:sym typeface="Arial"/>
              </a:rPr>
              <a:t>Content consistency: word/character error rate (WER/CER)</a:t>
            </a:r>
            <a:endParaRPr>
              <a:latin typeface="Arial"/>
              <a:ea typeface="Arial"/>
              <a:cs typeface="Arial"/>
              <a:sym typeface="Arial"/>
            </a:endParaRPr>
          </a:p>
          <a:p>
            <a:pPr indent="-355600" lvl="0" marL="457200" rtl="0" algn="l">
              <a:lnSpc>
                <a:spcPct val="150000"/>
              </a:lnSpc>
              <a:spcBef>
                <a:spcPts val="0"/>
              </a:spcBef>
              <a:spcAft>
                <a:spcPts val="0"/>
              </a:spcAft>
              <a:buSzPts val="2000"/>
              <a:buFont typeface="Arial"/>
              <a:buChar char="❏"/>
            </a:pPr>
            <a:r>
              <a:rPr lang="ru-RU">
                <a:latin typeface="Arial"/>
                <a:ea typeface="Arial"/>
                <a:cs typeface="Arial"/>
                <a:sym typeface="Arial"/>
              </a:rPr>
              <a:t>Speaker similarity</a:t>
            </a:r>
            <a:endParaRPr>
              <a:latin typeface="Arial"/>
              <a:ea typeface="Arial"/>
              <a:cs typeface="Arial"/>
              <a:sym typeface="Arial"/>
            </a:endParaRPr>
          </a:p>
          <a:p>
            <a:pPr indent="-342900" lvl="0" marL="914400" rtl="0" algn="l">
              <a:lnSpc>
                <a:spcPct val="150000"/>
              </a:lnSpc>
              <a:spcBef>
                <a:spcPts val="0"/>
              </a:spcBef>
              <a:spcAft>
                <a:spcPts val="0"/>
              </a:spcAft>
              <a:buSzPts val="1800"/>
              <a:buFont typeface="Arial"/>
              <a:buChar char="-"/>
            </a:pPr>
            <a:r>
              <a:rPr lang="ru-RU" sz="1800">
                <a:latin typeface="Arial"/>
                <a:ea typeface="Arial"/>
                <a:cs typeface="Arial"/>
                <a:sym typeface="Arial"/>
              </a:rPr>
              <a:t>используется модель, кодирующая голос в speaker embedding (e.g. ERes2Net, wavlm-base-sv)</a:t>
            </a:r>
            <a:endParaRPr sz="1800">
              <a:latin typeface="Arial"/>
              <a:ea typeface="Arial"/>
              <a:cs typeface="Arial"/>
              <a:sym typeface="Arial"/>
            </a:endParaRPr>
          </a:p>
          <a:p>
            <a:pPr indent="-342900" lvl="0" marL="914400" rtl="0" algn="l">
              <a:lnSpc>
                <a:spcPct val="150000"/>
              </a:lnSpc>
              <a:spcBef>
                <a:spcPts val="0"/>
              </a:spcBef>
              <a:spcAft>
                <a:spcPts val="0"/>
              </a:spcAft>
              <a:buSzPts val="1800"/>
              <a:buFont typeface="Arial"/>
              <a:buChar char="-"/>
            </a:pPr>
            <a:r>
              <a:rPr lang="ru-RU" sz="1800">
                <a:latin typeface="Arial"/>
                <a:ea typeface="Arial"/>
                <a:cs typeface="Arial"/>
                <a:sym typeface="Arial"/>
              </a:rPr>
              <a:t>косинусная мера близости между векторами из референсной и сгенерированной записей</a:t>
            </a:r>
            <a:endParaRPr sz="1800">
              <a:latin typeface="Arial"/>
              <a:ea typeface="Arial"/>
              <a:cs typeface="Arial"/>
              <a:sym typeface="Arial"/>
            </a:endParaRPr>
          </a:p>
          <a:p>
            <a:pPr indent="-355600" lvl="0" marL="457200" rtl="0" algn="l">
              <a:lnSpc>
                <a:spcPct val="150000"/>
              </a:lnSpc>
              <a:spcBef>
                <a:spcPts val="0"/>
              </a:spcBef>
              <a:spcAft>
                <a:spcPts val="0"/>
              </a:spcAft>
              <a:buSzPts val="2000"/>
              <a:buFont typeface="Arial"/>
              <a:buChar char="❏"/>
            </a:pPr>
            <a:r>
              <a:rPr lang="ru-RU">
                <a:latin typeface="Arial"/>
                <a:ea typeface="Arial"/>
                <a:cs typeface="Arial"/>
                <a:sym typeface="Arial"/>
              </a:rPr>
              <a:t>Оценка эффективности: real time factor (</a:t>
            </a:r>
            <a:r>
              <a:rPr lang="ru-RU">
                <a:latin typeface="Arial"/>
                <a:ea typeface="Arial"/>
                <a:cs typeface="Arial"/>
                <a:sym typeface="Arial"/>
              </a:rPr>
              <a:t>RTF) – время генерации 1 секунды</a:t>
            </a:r>
            <a:endParaRPr>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39f544baa39_0_45"/>
          <p:cNvSpPr txBox="1"/>
          <p:nvPr>
            <p:ph type="title"/>
          </p:nvPr>
        </p:nvSpPr>
        <p:spPr>
          <a:xfrm>
            <a:off x="2834553" y="2766150"/>
            <a:ext cx="65229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A0519"/>
              </a:buClr>
              <a:buSzPts val="4400"/>
              <a:buFont typeface="Wix Madefor Display"/>
              <a:buNone/>
            </a:pPr>
            <a:r>
              <a:rPr lang="ru-RU"/>
              <a:t>Акустические модели</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g39f544baa39_0_27"/>
          <p:cNvSpPr txBox="1"/>
          <p:nvPr>
            <p:ph type="title"/>
          </p:nvPr>
        </p:nvSpPr>
        <p:spPr>
          <a:xfrm>
            <a:off x="626525" y="260350"/>
            <a:ext cx="10875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Эволюция акустических моделей</a:t>
            </a:r>
            <a:endParaRPr/>
          </a:p>
        </p:txBody>
      </p:sp>
      <p:sp>
        <p:nvSpPr>
          <p:cNvPr id="503" name="Google Shape;503;g39f544baa39_0_27"/>
          <p:cNvSpPr txBox="1"/>
          <p:nvPr>
            <p:ph idx="4" type="body"/>
          </p:nvPr>
        </p:nvSpPr>
        <p:spPr>
          <a:xfrm>
            <a:off x="775000" y="6374225"/>
            <a:ext cx="848700" cy="295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A0519"/>
              </a:buClr>
              <a:buSzPts val="1400"/>
              <a:buNone/>
            </a:pPr>
            <a:r>
              <a:rPr lang="ru-RU" u="sng">
                <a:solidFill>
                  <a:schemeClr val="hlink"/>
                </a:solidFill>
                <a:hlinkClick r:id="rId3"/>
              </a:rPr>
              <a:t>Статья</a:t>
            </a:r>
            <a:endParaRPr/>
          </a:p>
        </p:txBody>
      </p:sp>
      <p:pic>
        <p:nvPicPr>
          <p:cNvPr id="504" name="Google Shape;504;g39f544baa39_0_27"/>
          <p:cNvPicPr preferRelativeResize="0"/>
          <p:nvPr/>
        </p:nvPicPr>
        <p:blipFill>
          <a:blip r:embed="rId4">
            <a:alphaModFix/>
          </a:blip>
          <a:stretch>
            <a:fillRect/>
          </a:stretch>
        </p:blipFill>
        <p:spPr>
          <a:xfrm>
            <a:off x="1763600" y="1608800"/>
            <a:ext cx="10263900" cy="506092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g39fb9f95a76_2_42"/>
          <p:cNvSpPr txBox="1"/>
          <p:nvPr>
            <p:ph type="title"/>
          </p:nvPr>
        </p:nvSpPr>
        <p:spPr>
          <a:xfrm>
            <a:off x="626525" y="260350"/>
            <a:ext cx="10875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Эволюция акустических моделей</a:t>
            </a:r>
            <a:endParaRPr/>
          </a:p>
        </p:txBody>
      </p:sp>
      <p:sp>
        <p:nvSpPr>
          <p:cNvPr id="510" name="Google Shape;510;g39fb9f95a76_2_42"/>
          <p:cNvSpPr txBox="1"/>
          <p:nvPr>
            <p:ph idx="4" type="body"/>
          </p:nvPr>
        </p:nvSpPr>
        <p:spPr>
          <a:xfrm>
            <a:off x="775000" y="6374225"/>
            <a:ext cx="4319100" cy="295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A0519"/>
              </a:buClr>
              <a:buSzPts val="1400"/>
              <a:buNone/>
            </a:pPr>
            <a:r>
              <a:rPr lang="ru-RU" u="sng">
                <a:solidFill>
                  <a:schemeClr val="hlink"/>
                </a:solidFill>
                <a:hlinkClick r:id="rId3"/>
              </a:rPr>
              <a:t>Статья</a:t>
            </a:r>
            <a:endParaRPr/>
          </a:p>
        </p:txBody>
      </p:sp>
      <p:pic>
        <p:nvPicPr>
          <p:cNvPr id="511" name="Google Shape;511;g39fb9f95a76_2_42"/>
          <p:cNvPicPr preferRelativeResize="0"/>
          <p:nvPr/>
        </p:nvPicPr>
        <p:blipFill>
          <a:blip r:embed="rId4">
            <a:alphaModFix/>
          </a:blip>
          <a:stretch>
            <a:fillRect/>
          </a:stretch>
        </p:blipFill>
        <p:spPr>
          <a:xfrm>
            <a:off x="1763600" y="1608800"/>
            <a:ext cx="10263900" cy="5060927"/>
          </a:xfrm>
          <a:prstGeom prst="rect">
            <a:avLst/>
          </a:prstGeom>
          <a:noFill/>
          <a:ln>
            <a:noFill/>
          </a:ln>
        </p:spPr>
      </p:pic>
      <p:sp>
        <p:nvSpPr>
          <p:cNvPr id="512" name="Google Shape;512;g39fb9f95a76_2_42"/>
          <p:cNvSpPr/>
          <p:nvPr/>
        </p:nvSpPr>
        <p:spPr>
          <a:xfrm>
            <a:off x="2035600" y="3295725"/>
            <a:ext cx="3058500" cy="1325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39fb9f95a76_2_30"/>
          <p:cNvSpPr txBox="1"/>
          <p:nvPr>
            <p:ph type="title"/>
          </p:nvPr>
        </p:nvSpPr>
        <p:spPr>
          <a:xfrm>
            <a:off x="626525" y="260350"/>
            <a:ext cx="10875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Эволюция акустических моделей</a:t>
            </a:r>
            <a:endParaRPr/>
          </a:p>
        </p:txBody>
      </p:sp>
      <p:sp>
        <p:nvSpPr>
          <p:cNvPr id="518" name="Google Shape;518;g39fb9f95a76_2_30"/>
          <p:cNvSpPr txBox="1"/>
          <p:nvPr>
            <p:ph idx="4" type="body"/>
          </p:nvPr>
        </p:nvSpPr>
        <p:spPr>
          <a:xfrm>
            <a:off x="775000" y="6374225"/>
            <a:ext cx="4319100" cy="295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A0519"/>
              </a:buClr>
              <a:buSzPts val="1400"/>
              <a:buNone/>
            </a:pPr>
            <a:r>
              <a:rPr lang="ru-RU" u="sng">
                <a:solidFill>
                  <a:schemeClr val="hlink"/>
                </a:solidFill>
                <a:hlinkClick r:id="rId3"/>
              </a:rPr>
              <a:t>Статья</a:t>
            </a:r>
            <a:endParaRPr/>
          </a:p>
        </p:txBody>
      </p:sp>
      <p:pic>
        <p:nvPicPr>
          <p:cNvPr id="519" name="Google Shape;519;g39fb9f95a76_2_30"/>
          <p:cNvPicPr preferRelativeResize="0"/>
          <p:nvPr/>
        </p:nvPicPr>
        <p:blipFill>
          <a:blip r:embed="rId4">
            <a:alphaModFix/>
          </a:blip>
          <a:stretch>
            <a:fillRect/>
          </a:stretch>
        </p:blipFill>
        <p:spPr>
          <a:xfrm>
            <a:off x="1763600" y="1608800"/>
            <a:ext cx="10263900" cy="5060927"/>
          </a:xfrm>
          <a:prstGeom prst="rect">
            <a:avLst/>
          </a:prstGeom>
          <a:noFill/>
          <a:ln>
            <a:noFill/>
          </a:ln>
        </p:spPr>
      </p:pic>
      <p:sp>
        <p:nvSpPr>
          <p:cNvPr id="520" name="Google Shape;520;g39fb9f95a76_2_30"/>
          <p:cNvSpPr/>
          <p:nvPr/>
        </p:nvSpPr>
        <p:spPr>
          <a:xfrm>
            <a:off x="3744025" y="2798925"/>
            <a:ext cx="4446900" cy="1713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39fb9f95a76_2_36"/>
          <p:cNvSpPr txBox="1"/>
          <p:nvPr>
            <p:ph type="title"/>
          </p:nvPr>
        </p:nvSpPr>
        <p:spPr>
          <a:xfrm>
            <a:off x="626525" y="260350"/>
            <a:ext cx="10875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Эволюция акустических моделей</a:t>
            </a:r>
            <a:endParaRPr/>
          </a:p>
        </p:txBody>
      </p:sp>
      <p:sp>
        <p:nvSpPr>
          <p:cNvPr id="526" name="Google Shape;526;g39fb9f95a76_2_36"/>
          <p:cNvSpPr txBox="1"/>
          <p:nvPr>
            <p:ph idx="4" type="body"/>
          </p:nvPr>
        </p:nvSpPr>
        <p:spPr>
          <a:xfrm>
            <a:off x="775000" y="6374225"/>
            <a:ext cx="4319100" cy="295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A0519"/>
              </a:buClr>
              <a:buSzPts val="1400"/>
              <a:buNone/>
            </a:pPr>
            <a:r>
              <a:rPr lang="ru-RU" u="sng">
                <a:solidFill>
                  <a:schemeClr val="hlink"/>
                </a:solidFill>
                <a:hlinkClick r:id="rId3"/>
              </a:rPr>
              <a:t>Статья</a:t>
            </a:r>
            <a:endParaRPr/>
          </a:p>
        </p:txBody>
      </p:sp>
      <p:pic>
        <p:nvPicPr>
          <p:cNvPr id="527" name="Google Shape;527;g39fb9f95a76_2_36"/>
          <p:cNvPicPr preferRelativeResize="0"/>
          <p:nvPr/>
        </p:nvPicPr>
        <p:blipFill>
          <a:blip r:embed="rId4">
            <a:alphaModFix/>
          </a:blip>
          <a:stretch>
            <a:fillRect/>
          </a:stretch>
        </p:blipFill>
        <p:spPr>
          <a:xfrm>
            <a:off x="1763600" y="1608800"/>
            <a:ext cx="10263900" cy="5060927"/>
          </a:xfrm>
          <a:prstGeom prst="rect">
            <a:avLst/>
          </a:prstGeom>
          <a:noFill/>
          <a:ln>
            <a:noFill/>
          </a:ln>
        </p:spPr>
      </p:pic>
      <p:sp>
        <p:nvSpPr>
          <p:cNvPr id="528" name="Google Shape;528;g39fb9f95a76_2_36"/>
          <p:cNvSpPr/>
          <p:nvPr/>
        </p:nvSpPr>
        <p:spPr>
          <a:xfrm>
            <a:off x="1526675" y="4325500"/>
            <a:ext cx="618000" cy="2121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g39fb9f95a76_2_50"/>
          <p:cNvSpPr txBox="1"/>
          <p:nvPr>
            <p:ph type="title"/>
          </p:nvPr>
        </p:nvSpPr>
        <p:spPr>
          <a:xfrm>
            <a:off x="626525" y="260350"/>
            <a:ext cx="10875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Эволюция акустических моделей</a:t>
            </a:r>
            <a:endParaRPr/>
          </a:p>
        </p:txBody>
      </p:sp>
      <p:sp>
        <p:nvSpPr>
          <p:cNvPr id="534" name="Google Shape;534;g39fb9f95a76_2_50"/>
          <p:cNvSpPr txBox="1"/>
          <p:nvPr>
            <p:ph idx="4" type="body"/>
          </p:nvPr>
        </p:nvSpPr>
        <p:spPr>
          <a:xfrm>
            <a:off x="775000" y="6374225"/>
            <a:ext cx="4319100" cy="295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A0519"/>
              </a:buClr>
              <a:buSzPts val="1400"/>
              <a:buNone/>
            </a:pPr>
            <a:r>
              <a:rPr lang="ru-RU" u="sng">
                <a:solidFill>
                  <a:schemeClr val="hlink"/>
                </a:solidFill>
                <a:hlinkClick r:id="rId3"/>
              </a:rPr>
              <a:t>Статья</a:t>
            </a:r>
            <a:endParaRPr/>
          </a:p>
        </p:txBody>
      </p:sp>
      <p:pic>
        <p:nvPicPr>
          <p:cNvPr id="535" name="Google Shape;535;g39fb9f95a76_2_50"/>
          <p:cNvPicPr preferRelativeResize="0"/>
          <p:nvPr/>
        </p:nvPicPr>
        <p:blipFill>
          <a:blip r:embed="rId4">
            <a:alphaModFix/>
          </a:blip>
          <a:stretch>
            <a:fillRect/>
          </a:stretch>
        </p:blipFill>
        <p:spPr>
          <a:xfrm>
            <a:off x="1763600" y="1608800"/>
            <a:ext cx="10263900" cy="5060927"/>
          </a:xfrm>
          <a:prstGeom prst="rect">
            <a:avLst/>
          </a:prstGeom>
          <a:noFill/>
          <a:ln>
            <a:noFill/>
          </a:ln>
        </p:spPr>
      </p:pic>
      <p:sp>
        <p:nvSpPr>
          <p:cNvPr id="536" name="Google Shape;536;g39fb9f95a76_2_50"/>
          <p:cNvSpPr/>
          <p:nvPr/>
        </p:nvSpPr>
        <p:spPr>
          <a:xfrm>
            <a:off x="3235125" y="1537567"/>
            <a:ext cx="1357200" cy="6084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39fb9f95a76_2_56"/>
          <p:cNvSpPr txBox="1"/>
          <p:nvPr>
            <p:ph type="title"/>
          </p:nvPr>
        </p:nvSpPr>
        <p:spPr>
          <a:xfrm>
            <a:off x="626525" y="260350"/>
            <a:ext cx="10875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Эволюция акустических моделей</a:t>
            </a:r>
            <a:endParaRPr/>
          </a:p>
        </p:txBody>
      </p:sp>
      <p:sp>
        <p:nvSpPr>
          <p:cNvPr id="542" name="Google Shape;542;g39fb9f95a76_2_56"/>
          <p:cNvSpPr txBox="1"/>
          <p:nvPr>
            <p:ph idx="4" type="body"/>
          </p:nvPr>
        </p:nvSpPr>
        <p:spPr>
          <a:xfrm>
            <a:off x="775000" y="6374225"/>
            <a:ext cx="4319100" cy="295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A0519"/>
              </a:buClr>
              <a:buSzPts val="1400"/>
              <a:buNone/>
            </a:pPr>
            <a:r>
              <a:rPr lang="ru-RU" u="sng">
                <a:solidFill>
                  <a:schemeClr val="hlink"/>
                </a:solidFill>
                <a:hlinkClick r:id="rId3"/>
              </a:rPr>
              <a:t>Статья</a:t>
            </a:r>
            <a:endParaRPr/>
          </a:p>
        </p:txBody>
      </p:sp>
      <p:pic>
        <p:nvPicPr>
          <p:cNvPr id="543" name="Google Shape;543;g39fb9f95a76_2_56"/>
          <p:cNvPicPr preferRelativeResize="0"/>
          <p:nvPr/>
        </p:nvPicPr>
        <p:blipFill>
          <a:blip r:embed="rId4">
            <a:alphaModFix/>
          </a:blip>
          <a:stretch>
            <a:fillRect/>
          </a:stretch>
        </p:blipFill>
        <p:spPr>
          <a:xfrm>
            <a:off x="1763600" y="1608800"/>
            <a:ext cx="10263900" cy="5060927"/>
          </a:xfrm>
          <a:prstGeom prst="rect">
            <a:avLst/>
          </a:prstGeom>
          <a:noFill/>
          <a:ln>
            <a:noFill/>
          </a:ln>
        </p:spPr>
      </p:pic>
      <p:sp>
        <p:nvSpPr>
          <p:cNvPr id="544" name="Google Shape;544;g39fb9f95a76_2_56"/>
          <p:cNvSpPr/>
          <p:nvPr/>
        </p:nvSpPr>
        <p:spPr>
          <a:xfrm>
            <a:off x="3404767" y="5560275"/>
            <a:ext cx="363600" cy="11094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g39fb9f95a76_2_62"/>
          <p:cNvSpPr txBox="1"/>
          <p:nvPr>
            <p:ph type="title"/>
          </p:nvPr>
        </p:nvSpPr>
        <p:spPr>
          <a:xfrm>
            <a:off x="626525" y="260350"/>
            <a:ext cx="10875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Эволюция акустических моделей</a:t>
            </a:r>
            <a:endParaRPr/>
          </a:p>
        </p:txBody>
      </p:sp>
      <p:sp>
        <p:nvSpPr>
          <p:cNvPr id="550" name="Google Shape;550;g39fb9f95a76_2_62"/>
          <p:cNvSpPr txBox="1"/>
          <p:nvPr>
            <p:ph idx="4" type="body"/>
          </p:nvPr>
        </p:nvSpPr>
        <p:spPr>
          <a:xfrm>
            <a:off x="775000" y="6374225"/>
            <a:ext cx="4319100" cy="295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A0519"/>
              </a:buClr>
              <a:buSzPts val="1400"/>
              <a:buNone/>
            </a:pPr>
            <a:r>
              <a:rPr lang="ru-RU" u="sng">
                <a:solidFill>
                  <a:schemeClr val="hlink"/>
                </a:solidFill>
                <a:hlinkClick r:id="rId3"/>
              </a:rPr>
              <a:t>Статья</a:t>
            </a:r>
            <a:endParaRPr/>
          </a:p>
        </p:txBody>
      </p:sp>
      <p:pic>
        <p:nvPicPr>
          <p:cNvPr id="551" name="Google Shape;551;g39fb9f95a76_2_62"/>
          <p:cNvPicPr preferRelativeResize="0"/>
          <p:nvPr/>
        </p:nvPicPr>
        <p:blipFill>
          <a:blip r:embed="rId4">
            <a:alphaModFix/>
          </a:blip>
          <a:stretch>
            <a:fillRect/>
          </a:stretch>
        </p:blipFill>
        <p:spPr>
          <a:xfrm>
            <a:off x="1763600" y="1608800"/>
            <a:ext cx="10263900" cy="5060927"/>
          </a:xfrm>
          <a:prstGeom prst="rect">
            <a:avLst/>
          </a:prstGeom>
          <a:noFill/>
          <a:ln>
            <a:noFill/>
          </a:ln>
        </p:spPr>
      </p:pic>
      <p:sp>
        <p:nvSpPr>
          <p:cNvPr id="552" name="Google Shape;552;g39fb9f95a76_2_62"/>
          <p:cNvSpPr/>
          <p:nvPr/>
        </p:nvSpPr>
        <p:spPr>
          <a:xfrm>
            <a:off x="4943575" y="5185900"/>
            <a:ext cx="1357200" cy="4848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39fb9f95a76_2_72"/>
          <p:cNvSpPr txBox="1"/>
          <p:nvPr>
            <p:ph type="title"/>
          </p:nvPr>
        </p:nvSpPr>
        <p:spPr>
          <a:xfrm>
            <a:off x="626525" y="260350"/>
            <a:ext cx="10875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Эволюция акустических моделей</a:t>
            </a:r>
            <a:endParaRPr/>
          </a:p>
        </p:txBody>
      </p:sp>
      <p:sp>
        <p:nvSpPr>
          <p:cNvPr id="558" name="Google Shape;558;g39fb9f95a76_2_72"/>
          <p:cNvSpPr txBox="1"/>
          <p:nvPr>
            <p:ph idx="4" type="body"/>
          </p:nvPr>
        </p:nvSpPr>
        <p:spPr>
          <a:xfrm>
            <a:off x="775000" y="6374225"/>
            <a:ext cx="4319100" cy="295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A0519"/>
              </a:buClr>
              <a:buSzPts val="1400"/>
              <a:buNone/>
            </a:pPr>
            <a:r>
              <a:rPr lang="ru-RU" u="sng">
                <a:solidFill>
                  <a:schemeClr val="hlink"/>
                </a:solidFill>
                <a:hlinkClick r:id="rId3"/>
              </a:rPr>
              <a:t>Статья</a:t>
            </a:r>
            <a:endParaRPr/>
          </a:p>
        </p:txBody>
      </p:sp>
      <p:pic>
        <p:nvPicPr>
          <p:cNvPr id="559" name="Google Shape;559;g39fb9f95a76_2_72"/>
          <p:cNvPicPr preferRelativeResize="0"/>
          <p:nvPr/>
        </p:nvPicPr>
        <p:blipFill>
          <a:blip r:embed="rId4">
            <a:alphaModFix/>
          </a:blip>
          <a:stretch>
            <a:fillRect/>
          </a:stretch>
        </p:blipFill>
        <p:spPr>
          <a:xfrm>
            <a:off x="1763600" y="1608800"/>
            <a:ext cx="10263900" cy="5060927"/>
          </a:xfrm>
          <a:prstGeom prst="rect">
            <a:avLst/>
          </a:prstGeom>
          <a:noFill/>
          <a:ln>
            <a:noFill/>
          </a:ln>
        </p:spPr>
      </p:pic>
      <p:sp>
        <p:nvSpPr>
          <p:cNvPr id="560" name="Google Shape;560;g39fb9f95a76_2_72"/>
          <p:cNvSpPr/>
          <p:nvPr/>
        </p:nvSpPr>
        <p:spPr>
          <a:xfrm>
            <a:off x="7015525" y="4748500"/>
            <a:ext cx="1744800" cy="20367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8"/>
          <p:cNvSpPr txBox="1"/>
          <p:nvPr>
            <p:ph type="title"/>
          </p:nvPr>
        </p:nvSpPr>
        <p:spPr>
          <a:xfrm>
            <a:off x="626532" y="260359"/>
            <a:ext cx="10263981"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Применение</a:t>
            </a:r>
            <a:endParaRPr/>
          </a:p>
        </p:txBody>
      </p:sp>
      <p:sp>
        <p:nvSpPr>
          <p:cNvPr id="104" name="Google Shape;104;p8"/>
          <p:cNvSpPr txBox="1"/>
          <p:nvPr>
            <p:ph idx="2" type="body"/>
          </p:nvPr>
        </p:nvSpPr>
        <p:spPr>
          <a:xfrm>
            <a:off x="504679" y="1738322"/>
            <a:ext cx="3806400" cy="1000200"/>
          </a:xfrm>
          <a:prstGeom prst="rect">
            <a:avLst/>
          </a:prstGeom>
          <a:noFill/>
          <a:ln>
            <a:noFill/>
          </a:ln>
        </p:spPr>
        <p:txBody>
          <a:bodyPr anchorCtr="0" anchor="t" bIns="45700" lIns="91425" spcFirstLastPara="1" rIns="91425" wrap="square" tIns="45700">
            <a:normAutofit/>
          </a:bodyPr>
          <a:lstStyle/>
          <a:p>
            <a:pPr indent="-101600" lvl="0" marL="228600" rtl="0" algn="ctr">
              <a:lnSpc>
                <a:spcPct val="90000"/>
              </a:lnSpc>
              <a:spcBef>
                <a:spcPts val="0"/>
              </a:spcBef>
              <a:spcAft>
                <a:spcPts val="0"/>
              </a:spcAft>
              <a:buClr>
                <a:srgbClr val="0A0519"/>
              </a:buClr>
              <a:buSzPts val="2000"/>
              <a:buNone/>
            </a:pPr>
            <a:r>
              <a:rPr lang="ru-RU" sz="1900"/>
              <a:t>Голосовые ассистенты</a:t>
            </a:r>
            <a:endParaRPr sz="1900"/>
          </a:p>
          <a:p>
            <a:pPr indent="-101600" lvl="0" marL="228600" rtl="0" algn="ctr">
              <a:lnSpc>
                <a:spcPct val="90000"/>
              </a:lnSpc>
              <a:spcBef>
                <a:spcPts val="0"/>
              </a:spcBef>
              <a:spcAft>
                <a:spcPts val="0"/>
              </a:spcAft>
              <a:buClr>
                <a:srgbClr val="0A0519"/>
              </a:buClr>
              <a:buSzPts val="2000"/>
              <a:buNone/>
            </a:pPr>
            <a:r>
              <a:rPr lang="ru-RU" sz="1900"/>
              <a:t>Интуитивные интерфейсы</a:t>
            </a:r>
            <a:endParaRPr sz="1900"/>
          </a:p>
        </p:txBody>
      </p:sp>
      <p:pic>
        <p:nvPicPr>
          <p:cNvPr id="105" name="Google Shape;105;p8"/>
          <p:cNvPicPr preferRelativeResize="0"/>
          <p:nvPr/>
        </p:nvPicPr>
        <p:blipFill>
          <a:blip r:embed="rId3">
            <a:alphaModFix/>
          </a:blip>
          <a:stretch>
            <a:fillRect/>
          </a:stretch>
        </p:blipFill>
        <p:spPr>
          <a:xfrm>
            <a:off x="326700" y="2738425"/>
            <a:ext cx="3984450" cy="2242174"/>
          </a:xfrm>
          <a:prstGeom prst="rect">
            <a:avLst/>
          </a:prstGeom>
          <a:noFill/>
          <a:ln>
            <a:noFill/>
          </a:ln>
        </p:spPr>
      </p:pic>
      <p:pic>
        <p:nvPicPr>
          <p:cNvPr id="106" name="Google Shape;106;p8"/>
          <p:cNvPicPr preferRelativeResize="0"/>
          <p:nvPr/>
        </p:nvPicPr>
        <p:blipFill>
          <a:blip r:embed="rId4">
            <a:alphaModFix/>
          </a:blip>
          <a:stretch>
            <a:fillRect/>
          </a:stretch>
        </p:blipFill>
        <p:spPr>
          <a:xfrm>
            <a:off x="2778847" y="3986050"/>
            <a:ext cx="1916475" cy="1916475"/>
          </a:xfrm>
          <a:prstGeom prst="rect">
            <a:avLst/>
          </a:prstGeom>
          <a:noFill/>
          <a:ln>
            <a:noFill/>
          </a:ln>
        </p:spPr>
      </p:pic>
      <p:pic>
        <p:nvPicPr>
          <p:cNvPr id="107" name="Google Shape;107;p8"/>
          <p:cNvPicPr preferRelativeResize="0"/>
          <p:nvPr/>
        </p:nvPicPr>
        <p:blipFill>
          <a:blip r:embed="rId5">
            <a:alphaModFix/>
          </a:blip>
          <a:stretch>
            <a:fillRect/>
          </a:stretch>
        </p:blipFill>
        <p:spPr>
          <a:xfrm>
            <a:off x="5325413" y="1905787"/>
            <a:ext cx="2632849" cy="1760400"/>
          </a:xfrm>
          <a:prstGeom prst="rect">
            <a:avLst/>
          </a:prstGeom>
          <a:noFill/>
          <a:ln>
            <a:noFill/>
          </a:ln>
        </p:spPr>
      </p:pic>
      <p:pic>
        <p:nvPicPr>
          <p:cNvPr id="108" name="Google Shape;108;p8"/>
          <p:cNvPicPr preferRelativeResize="0"/>
          <p:nvPr/>
        </p:nvPicPr>
        <p:blipFill>
          <a:blip r:embed="rId6">
            <a:alphaModFix/>
          </a:blip>
          <a:stretch>
            <a:fillRect/>
          </a:stretch>
        </p:blipFill>
        <p:spPr>
          <a:xfrm>
            <a:off x="5132450" y="4483812"/>
            <a:ext cx="3018775" cy="2206763"/>
          </a:xfrm>
          <a:prstGeom prst="rect">
            <a:avLst/>
          </a:prstGeom>
          <a:noFill/>
          <a:ln>
            <a:noFill/>
          </a:ln>
        </p:spPr>
      </p:pic>
      <p:sp>
        <p:nvSpPr>
          <p:cNvPr id="109" name="Google Shape;109;p8"/>
          <p:cNvSpPr txBox="1"/>
          <p:nvPr>
            <p:ph idx="2" type="body"/>
          </p:nvPr>
        </p:nvSpPr>
        <p:spPr>
          <a:xfrm>
            <a:off x="4484449" y="1108200"/>
            <a:ext cx="4578900" cy="1000200"/>
          </a:xfrm>
          <a:prstGeom prst="rect">
            <a:avLst/>
          </a:prstGeom>
          <a:noFill/>
          <a:ln>
            <a:noFill/>
          </a:ln>
        </p:spPr>
        <p:txBody>
          <a:bodyPr anchorCtr="0" anchor="t" bIns="45700" lIns="91425" spcFirstLastPara="1" rIns="91425" wrap="square" tIns="45700">
            <a:normAutofit/>
          </a:bodyPr>
          <a:lstStyle/>
          <a:p>
            <a:pPr indent="-101600" lvl="0" marL="228600" rtl="0" algn="ctr">
              <a:lnSpc>
                <a:spcPct val="90000"/>
              </a:lnSpc>
              <a:spcBef>
                <a:spcPts val="0"/>
              </a:spcBef>
              <a:spcAft>
                <a:spcPts val="0"/>
              </a:spcAft>
              <a:buClr>
                <a:srgbClr val="0A0519"/>
              </a:buClr>
              <a:buSzPts val="2000"/>
              <a:buNone/>
            </a:pPr>
            <a:r>
              <a:rPr lang="ru-RU" sz="1900"/>
              <a:t>Аудиокниги</a:t>
            </a:r>
            <a:endParaRPr sz="1900"/>
          </a:p>
          <a:p>
            <a:pPr indent="-101600" lvl="0" marL="228600" rtl="0" algn="ctr">
              <a:lnSpc>
                <a:spcPct val="90000"/>
              </a:lnSpc>
              <a:spcBef>
                <a:spcPts val="0"/>
              </a:spcBef>
              <a:spcAft>
                <a:spcPts val="0"/>
              </a:spcAft>
              <a:buClr>
                <a:srgbClr val="0A0519"/>
              </a:buClr>
              <a:buSzPts val="2000"/>
              <a:buNone/>
            </a:pPr>
            <a:r>
              <a:rPr lang="ru-RU" sz="1900"/>
              <a:t>Озвучивание образовательных материалов</a:t>
            </a:r>
            <a:endParaRPr sz="1900"/>
          </a:p>
        </p:txBody>
      </p:sp>
      <p:pic>
        <p:nvPicPr>
          <p:cNvPr id="110" name="Google Shape;110;p8"/>
          <p:cNvPicPr preferRelativeResize="0"/>
          <p:nvPr/>
        </p:nvPicPr>
        <p:blipFill>
          <a:blip r:embed="rId7">
            <a:alphaModFix/>
          </a:blip>
          <a:stretch>
            <a:fillRect/>
          </a:stretch>
        </p:blipFill>
        <p:spPr>
          <a:xfrm>
            <a:off x="8647425" y="2809550"/>
            <a:ext cx="3215915" cy="2574850"/>
          </a:xfrm>
          <a:prstGeom prst="rect">
            <a:avLst/>
          </a:prstGeom>
          <a:noFill/>
          <a:ln>
            <a:noFill/>
          </a:ln>
        </p:spPr>
      </p:pic>
      <p:sp>
        <p:nvSpPr>
          <p:cNvPr id="111" name="Google Shape;111;p8"/>
          <p:cNvSpPr txBox="1"/>
          <p:nvPr>
            <p:ph idx="2" type="body"/>
          </p:nvPr>
        </p:nvSpPr>
        <p:spPr>
          <a:xfrm>
            <a:off x="8266600" y="5313275"/>
            <a:ext cx="4154400" cy="1000200"/>
          </a:xfrm>
          <a:prstGeom prst="rect">
            <a:avLst/>
          </a:prstGeom>
          <a:noFill/>
          <a:ln>
            <a:noFill/>
          </a:ln>
        </p:spPr>
        <p:txBody>
          <a:bodyPr anchorCtr="0" anchor="t" bIns="45700" lIns="91425" spcFirstLastPara="1" rIns="91425" wrap="square" tIns="45700">
            <a:normAutofit fontScale="70000"/>
          </a:bodyPr>
          <a:lstStyle/>
          <a:p>
            <a:pPr indent="0" lvl="0" marL="0" rtl="0" algn="l">
              <a:lnSpc>
                <a:spcPct val="90000"/>
              </a:lnSpc>
              <a:spcBef>
                <a:spcPts val="0"/>
              </a:spcBef>
              <a:spcAft>
                <a:spcPts val="0"/>
              </a:spcAft>
              <a:buClr>
                <a:srgbClr val="0A0519"/>
              </a:buClr>
              <a:buSzPct val="81632"/>
              <a:buNone/>
            </a:pPr>
            <a:r>
              <a:rPr lang="ru-RU" sz="2450"/>
              <a:t>Speech-to-speech translation</a:t>
            </a:r>
            <a:endParaRPr sz="2450"/>
          </a:p>
          <a:p>
            <a:pPr indent="-101600" lvl="0" marL="228600" rtl="0" algn="ctr">
              <a:spcBef>
                <a:spcPts val="0"/>
              </a:spcBef>
              <a:spcAft>
                <a:spcPts val="0"/>
              </a:spcAft>
              <a:buClr>
                <a:srgbClr val="0A0519"/>
              </a:buClr>
              <a:buSzPct val="81632"/>
              <a:buNone/>
            </a:pPr>
            <a:r>
              <a:rPr lang="ru-RU" sz="2450"/>
              <a:t>Дубляж видео</a:t>
            </a:r>
            <a:endParaRPr sz="2450"/>
          </a:p>
          <a:p>
            <a:pPr indent="-101600" lvl="0" marL="228600" rtl="0" algn="ctr">
              <a:lnSpc>
                <a:spcPct val="90000"/>
              </a:lnSpc>
              <a:spcBef>
                <a:spcPts val="0"/>
              </a:spcBef>
              <a:spcAft>
                <a:spcPts val="0"/>
              </a:spcAft>
              <a:buClr>
                <a:srgbClr val="0A0519"/>
              </a:buClr>
              <a:buSzPct val="100000"/>
              <a:buNone/>
            </a:pPr>
            <a:r>
              <a:t/>
            </a:r>
            <a:endParaRPr/>
          </a:p>
          <a:p>
            <a:pPr indent="-101600" lvl="0" marL="228600" rtl="0" algn="ctr">
              <a:lnSpc>
                <a:spcPct val="90000"/>
              </a:lnSpc>
              <a:spcBef>
                <a:spcPts val="0"/>
              </a:spcBef>
              <a:spcAft>
                <a:spcPts val="0"/>
              </a:spcAft>
              <a:buClr>
                <a:srgbClr val="0A0519"/>
              </a:buClr>
              <a:buSzPct val="100000"/>
              <a:buNone/>
            </a:pPr>
            <a:r>
              <a:t/>
            </a:r>
            <a:endParaRPr/>
          </a:p>
        </p:txBody>
      </p:sp>
      <p:sp>
        <p:nvSpPr>
          <p:cNvPr id="112" name="Google Shape;112;p8"/>
          <p:cNvSpPr txBox="1"/>
          <p:nvPr>
            <p:ph idx="2" type="body"/>
          </p:nvPr>
        </p:nvSpPr>
        <p:spPr>
          <a:xfrm>
            <a:off x="4738629" y="3736797"/>
            <a:ext cx="3806400" cy="1000200"/>
          </a:xfrm>
          <a:prstGeom prst="rect">
            <a:avLst/>
          </a:prstGeom>
          <a:noFill/>
          <a:ln>
            <a:noFill/>
          </a:ln>
        </p:spPr>
        <p:txBody>
          <a:bodyPr anchorCtr="0" anchor="t" bIns="45700" lIns="91425" spcFirstLastPara="1" rIns="91425" wrap="square" tIns="45700">
            <a:normAutofit/>
          </a:bodyPr>
          <a:lstStyle/>
          <a:p>
            <a:pPr indent="-101600" lvl="0" marL="228600" rtl="0" algn="ctr">
              <a:lnSpc>
                <a:spcPct val="90000"/>
              </a:lnSpc>
              <a:spcBef>
                <a:spcPts val="0"/>
              </a:spcBef>
              <a:spcAft>
                <a:spcPts val="0"/>
              </a:spcAft>
              <a:buClr>
                <a:srgbClr val="0A0519"/>
              </a:buClr>
              <a:buSzPts val="2000"/>
              <a:buNone/>
            </a:pPr>
            <a:r>
              <a:rPr lang="ru-RU"/>
              <a:t>Озвучивание персонажей  фильмов, игр</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39f544baa39_0_651"/>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Tacotron2 (2018)</a:t>
            </a:r>
            <a:endParaRPr/>
          </a:p>
        </p:txBody>
      </p:sp>
      <p:sp>
        <p:nvSpPr>
          <p:cNvPr id="566" name="Google Shape;566;g39f544baa39_0_651"/>
          <p:cNvSpPr txBox="1"/>
          <p:nvPr>
            <p:ph idx="2" type="body"/>
          </p:nvPr>
        </p:nvSpPr>
        <p:spPr>
          <a:xfrm>
            <a:off x="432325" y="1738325"/>
            <a:ext cx="6416100" cy="4164300"/>
          </a:xfrm>
          <a:prstGeom prst="rect">
            <a:avLst/>
          </a:prstGeom>
          <a:noFill/>
          <a:ln>
            <a:noFill/>
          </a:ln>
        </p:spPr>
        <p:txBody>
          <a:bodyPr anchorCtr="0" anchor="t" bIns="45700" lIns="91425" spcFirstLastPara="1" rIns="91425" wrap="square" tIns="45700">
            <a:normAutofit/>
          </a:bodyPr>
          <a:lstStyle/>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Семейство моделей, первая версия в 2017</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Вход – буквы, выход – мел-спектрограмма</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Авторегрессионная модель</a:t>
            </a:r>
            <a:endParaRPr sz="1600">
              <a:latin typeface="Arial"/>
              <a:ea typeface="Arial"/>
              <a:cs typeface="Arial"/>
              <a:sym typeface="Arial"/>
            </a:endParaRPr>
          </a:p>
        </p:txBody>
      </p:sp>
      <p:pic>
        <p:nvPicPr>
          <p:cNvPr id="567" name="Google Shape;567;g39f544baa39_0_651"/>
          <p:cNvPicPr preferRelativeResize="0"/>
          <p:nvPr/>
        </p:nvPicPr>
        <p:blipFill>
          <a:blip r:embed="rId3">
            <a:alphaModFix/>
          </a:blip>
          <a:stretch>
            <a:fillRect/>
          </a:stretch>
        </p:blipFill>
        <p:spPr>
          <a:xfrm>
            <a:off x="6755975" y="1948700"/>
            <a:ext cx="5436024" cy="4164300"/>
          </a:xfrm>
          <a:prstGeom prst="rect">
            <a:avLst/>
          </a:prstGeom>
          <a:noFill/>
          <a:ln>
            <a:noFill/>
          </a:ln>
        </p:spPr>
      </p:pic>
      <p:sp>
        <p:nvSpPr>
          <p:cNvPr id="568" name="Google Shape;568;g39f544baa39_0_651"/>
          <p:cNvSpPr txBox="1"/>
          <p:nvPr>
            <p:ph idx="3" type="body"/>
          </p:nvPr>
        </p:nvSpPr>
        <p:spPr>
          <a:xfrm>
            <a:off x="8005329" y="6156525"/>
            <a:ext cx="4319100" cy="60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A0519"/>
              </a:buClr>
              <a:buSzPts val="1400"/>
              <a:buNone/>
            </a:pPr>
            <a:r>
              <a:rPr lang="ru-RU" sz="1600" u="sng">
                <a:solidFill>
                  <a:schemeClr val="hlink"/>
                </a:solidFill>
                <a:hlinkClick r:id="rId4"/>
              </a:rPr>
              <a:t>Статья</a:t>
            </a:r>
            <a:r>
              <a:rPr lang="ru-RU" sz="1600"/>
              <a:t>, </a:t>
            </a:r>
            <a:r>
              <a:rPr lang="ru-RU" sz="1600" u="sng">
                <a:solidFill>
                  <a:schemeClr val="hlink"/>
                </a:solidFill>
                <a:hlinkClick r:id="rId5"/>
              </a:rPr>
              <a:t>github</a:t>
            </a:r>
            <a:r>
              <a:rPr lang="ru-RU" sz="1600"/>
              <a:t>, </a:t>
            </a:r>
            <a:r>
              <a:rPr lang="ru-RU" sz="1600" u="sng">
                <a:solidFill>
                  <a:schemeClr val="hlink"/>
                </a:solidFill>
                <a:hlinkClick r:id="rId6"/>
              </a:rPr>
              <a:t>github</a:t>
            </a:r>
            <a:endParaRPr sz="16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g39f544baa39_0_659"/>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Tacotron2 (2018)</a:t>
            </a:r>
            <a:endParaRPr/>
          </a:p>
        </p:txBody>
      </p:sp>
      <p:sp>
        <p:nvSpPr>
          <p:cNvPr id="574" name="Google Shape;574;g39f544baa39_0_659"/>
          <p:cNvSpPr txBox="1"/>
          <p:nvPr>
            <p:ph idx="2" type="body"/>
          </p:nvPr>
        </p:nvSpPr>
        <p:spPr>
          <a:xfrm>
            <a:off x="432325" y="1738325"/>
            <a:ext cx="6416100" cy="4164300"/>
          </a:xfrm>
          <a:prstGeom prst="rect">
            <a:avLst/>
          </a:prstGeom>
          <a:noFill/>
          <a:ln>
            <a:noFill/>
          </a:ln>
        </p:spPr>
        <p:txBody>
          <a:bodyPr anchorCtr="0" anchor="t" bIns="45700" lIns="91425" spcFirstLastPara="1" rIns="91425" wrap="square" tIns="45700">
            <a:normAutofit/>
          </a:bodyPr>
          <a:lstStyle/>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Семейство моделей, первая версия в 2017</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Вход – буквы, выход – мел-спектрограмма</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Авторегрессионная модель</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4 основных блока: </a:t>
            </a:r>
            <a:endParaRPr sz="1600">
              <a:latin typeface="Arial"/>
              <a:ea typeface="Arial"/>
              <a:cs typeface="Arial"/>
              <a:sym typeface="Arial"/>
            </a:endParaRPr>
          </a:p>
          <a:p>
            <a:pPr indent="-330200" lvl="0" marL="914400" rtl="0" algn="l">
              <a:lnSpc>
                <a:spcPct val="115000"/>
              </a:lnSpc>
              <a:spcBef>
                <a:spcPts val="0"/>
              </a:spcBef>
              <a:spcAft>
                <a:spcPts val="0"/>
              </a:spcAft>
              <a:buSzPts val="1600"/>
              <a:buAutoNum type="arabicPeriod"/>
            </a:pPr>
            <a:r>
              <a:rPr b="1" lang="ru-RU" sz="1600">
                <a:latin typeface="Arial"/>
                <a:ea typeface="Arial"/>
                <a:cs typeface="Arial"/>
                <a:sym typeface="Arial"/>
              </a:rPr>
              <a:t>Encoder</a:t>
            </a:r>
            <a:r>
              <a:rPr lang="ru-RU" sz="1600">
                <a:latin typeface="Arial"/>
                <a:ea typeface="Arial"/>
                <a:cs typeface="Arial"/>
                <a:sym typeface="Arial"/>
              </a:rPr>
              <a:t> (CNN+bi-LSTM) – обработка текста</a:t>
            </a:r>
            <a:endParaRPr sz="1600">
              <a:latin typeface="Arial"/>
              <a:ea typeface="Arial"/>
              <a:cs typeface="Arial"/>
              <a:sym typeface="Arial"/>
            </a:endParaRPr>
          </a:p>
          <a:p>
            <a:pPr indent="0" lvl="0" marL="0" rtl="0" algn="l">
              <a:lnSpc>
                <a:spcPct val="150000"/>
              </a:lnSpc>
              <a:spcBef>
                <a:spcPts val="0"/>
              </a:spcBef>
              <a:spcAft>
                <a:spcPts val="0"/>
              </a:spcAft>
              <a:buNone/>
            </a:pPr>
            <a:r>
              <a:t/>
            </a:r>
            <a:endParaRPr sz="1600">
              <a:latin typeface="Arial"/>
              <a:ea typeface="Arial"/>
              <a:cs typeface="Arial"/>
              <a:sym typeface="Arial"/>
            </a:endParaRPr>
          </a:p>
        </p:txBody>
      </p:sp>
      <p:pic>
        <p:nvPicPr>
          <p:cNvPr id="575" name="Google Shape;575;g39f544baa39_0_659"/>
          <p:cNvPicPr preferRelativeResize="0"/>
          <p:nvPr/>
        </p:nvPicPr>
        <p:blipFill>
          <a:blip r:embed="rId3">
            <a:alphaModFix/>
          </a:blip>
          <a:stretch>
            <a:fillRect/>
          </a:stretch>
        </p:blipFill>
        <p:spPr>
          <a:xfrm>
            <a:off x="6755975" y="1948700"/>
            <a:ext cx="5436024" cy="4164300"/>
          </a:xfrm>
          <a:prstGeom prst="rect">
            <a:avLst/>
          </a:prstGeom>
          <a:noFill/>
          <a:ln>
            <a:noFill/>
          </a:ln>
        </p:spPr>
      </p:pic>
      <p:sp>
        <p:nvSpPr>
          <p:cNvPr id="576" name="Google Shape;576;g39f544baa39_0_659"/>
          <p:cNvSpPr/>
          <p:nvPr/>
        </p:nvSpPr>
        <p:spPr>
          <a:xfrm>
            <a:off x="6776025" y="5461800"/>
            <a:ext cx="5280900" cy="651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577" name="Google Shape;577;g39f544baa39_0_659"/>
          <p:cNvSpPr txBox="1"/>
          <p:nvPr>
            <p:ph idx="3" type="body"/>
          </p:nvPr>
        </p:nvSpPr>
        <p:spPr>
          <a:xfrm>
            <a:off x="8005329" y="6156525"/>
            <a:ext cx="4319100" cy="60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A0519"/>
              </a:buClr>
              <a:buSzPts val="1400"/>
              <a:buNone/>
            </a:pPr>
            <a:r>
              <a:rPr lang="ru-RU" sz="1600" u="sng">
                <a:solidFill>
                  <a:schemeClr val="hlink"/>
                </a:solidFill>
                <a:hlinkClick r:id="rId4"/>
              </a:rPr>
              <a:t>Статья</a:t>
            </a:r>
            <a:r>
              <a:rPr lang="ru-RU" sz="1600"/>
              <a:t>, </a:t>
            </a:r>
            <a:r>
              <a:rPr lang="ru-RU" sz="1600" u="sng">
                <a:solidFill>
                  <a:schemeClr val="hlink"/>
                </a:solidFill>
                <a:hlinkClick r:id="rId5"/>
              </a:rPr>
              <a:t>github</a:t>
            </a:r>
            <a:r>
              <a:rPr lang="ru-RU" sz="1600"/>
              <a:t>, </a:t>
            </a:r>
            <a:r>
              <a:rPr lang="ru-RU" sz="1600" u="sng">
                <a:solidFill>
                  <a:schemeClr val="hlink"/>
                </a:solidFill>
                <a:hlinkClick r:id="rId6"/>
              </a:rPr>
              <a:t>github</a:t>
            </a:r>
            <a:endParaRPr sz="1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g39fb9f95a76_2_11"/>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Tacotron2 (2018)</a:t>
            </a:r>
            <a:endParaRPr/>
          </a:p>
        </p:txBody>
      </p:sp>
      <p:sp>
        <p:nvSpPr>
          <p:cNvPr id="583" name="Google Shape;583;g39fb9f95a76_2_11"/>
          <p:cNvSpPr txBox="1"/>
          <p:nvPr>
            <p:ph idx="2" type="body"/>
          </p:nvPr>
        </p:nvSpPr>
        <p:spPr>
          <a:xfrm>
            <a:off x="432325" y="1738325"/>
            <a:ext cx="6416100" cy="4164300"/>
          </a:xfrm>
          <a:prstGeom prst="rect">
            <a:avLst/>
          </a:prstGeom>
          <a:noFill/>
          <a:ln>
            <a:noFill/>
          </a:ln>
        </p:spPr>
        <p:txBody>
          <a:bodyPr anchorCtr="0" anchor="t" bIns="45700" lIns="91425" spcFirstLastPara="1" rIns="91425" wrap="square" tIns="45700">
            <a:normAutofit/>
          </a:bodyPr>
          <a:lstStyle/>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Семейство моделей, первая версия в 2017</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Вход – буквы, выход – мел-спектрограмма</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Авторегрессионная модель</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4 основных блока: </a:t>
            </a:r>
            <a:endParaRPr sz="1600">
              <a:latin typeface="Arial"/>
              <a:ea typeface="Arial"/>
              <a:cs typeface="Arial"/>
              <a:sym typeface="Arial"/>
            </a:endParaRPr>
          </a:p>
          <a:p>
            <a:pPr indent="-330200" lvl="0" marL="914400" rtl="0" algn="l">
              <a:lnSpc>
                <a:spcPct val="115000"/>
              </a:lnSpc>
              <a:spcBef>
                <a:spcPts val="0"/>
              </a:spcBef>
              <a:spcAft>
                <a:spcPts val="0"/>
              </a:spcAft>
              <a:buSzPts val="1600"/>
              <a:buAutoNum type="arabicPeriod"/>
            </a:pPr>
            <a:r>
              <a:rPr b="1" lang="ru-RU" sz="1600">
                <a:latin typeface="Arial"/>
                <a:ea typeface="Arial"/>
                <a:cs typeface="Arial"/>
                <a:sym typeface="Arial"/>
              </a:rPr>
              <a:t>Encoder</a:t>
            </a:r>
            <a:r>
              <a:rPr lang="ru-RU" sz="1600">
                <a:latin typeface="Arial"/>
                <a:ea typeface="Arial"/>
                <a:cs typeface="Arial"/>
                <a:sym typeface="Arial"/>
              </a:rPr>
              <a:t> (CNN+bi-LSTM) – обработка текста</a:t>
            </a:r>
            <a:endParaRPr sz="1600">
              <a:latin typeface="Arial"/>
              <a:ea typeface="Arial"/>
              <a:cs typeface="Arial"/>
              <a:sym typeface="Arial"/>
            </a:endParaRPr>
          </a:p>
          <a:p>
            <a:pPr indent="-330200" lvl="0" marL="914400" rtl="0" algn="l">
              <a:lnSpc>
                <a:spcPct val="115000"/>
              </a:lnSpc>
              <a:spcBef>
                <a:spcPts val="0"/>
              </a:spcBef>
              <a:spcAft>
                <a:spcPts val="0"/>
              </a:spcAft>
              <a:buSzPts val="1600"/>
              <a:buAutoNum type="arabicPeriod"/>
            </a:pPr>
            <a:r>
              <a:rPr b="1" lang="ru-RU" sz="1600">
                <a:latin typeface="Arial"/>
                <a:ea typeface="Arial"/>
                <a:cs typeface="Arial"/>
                <a:sym typeface="Arial"/>
              </a:rPr>
              <a:t>Attention </a:t>
            </a:r>
            <a:r>
              <a:rPr lang="ru-RU" sz="1600">
                <a:latin typeface="Arial"/>
                <a:ea typeface="Arial"/>
                <a:cs typeface="Arial"/>
                <a:sym typeface="Arial"/>
              </a:rPr>
              <a:t>– выравнивание между текстом и фреймами</a:t>
            </a:r>
            <a:endParaRPr sz="1600">
              <a:latin typeface="Arial"/>
              <a:ea typeface="Arial"/>
              <a:cs typeface="Arial"/>
              <a:sym typeface="Arial"/>
            </a:endParaRPr>
          </a:p>
        </p:txBody>
      </p:sp>
      <p:pic>
        <p:nvPicPr>
          <p:cNvPr id="584" name="Google Shape;584;g39fb9f95a76_2_11"/>
          <p:cNvPicPr preferRelativeResize="0"/>
          <p:nvPr/>
        </p:nvPicPr>
        <p:blipFill>
          <a:blip r:embed="rId3">
            <a:alphaModFix/>
          </a:blip>
          <a:stretch>
            <a:fillRect/>
          </a:stretch>
        </p:blipFill>
        <p:spPr>
          <a:xfrm>
            <a:off x="6755975" y="1948700"/>
            <a:ext cx="5436024" cy="4164300"/>
          </a:xfrm>
          <a:prstGeom prst="rect">
            <a:avLst/>
          </a:prstGeom>
          <a:noFill/>
          <a:ln>
            <a:noFill/>
          </a:ln>
        </p:spPr>
      </p:pic>
      <p:sp>
        <p:nvSpPr>
          <p:cNvPr id="585" name="Google Shape;585;g39fb9f95a76_2_11"/>
          <p:cNvSpPr/>
          <p:nvPr/>
        </p:nvSpPr>
        <p:spPr>
          <a:xfrm>
            <a:off x="8102275" y="4666050"/>
            <a:ext cx="1254000" cy="783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586" name="Google Shape;586;g39fb9f95a76_2_11"/>
          <p:cNvSpPr txBox="1"/>
          <p:nvPr>
            <p:ph idx="3" type="body"/>
          </p:nvPr>
        </p:nvSpPr>
        <p:spPr>
          <a:xfrm>
            <a:off x="8005329" y="6156525"/>
            <a:ext cx="4319100" cy="60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A0519"/>
              </a:buClr>
              <a:buSzPts val="1400"/>
              <a:buNone/>
            </a:pPr>
            <a:r>
              <a:rPr lang="ru-RU" sz="1600" u="sng">
                <a:solidFill>
                  <a:schemeClr val="hlink"/>
                </a:solidFill>
                <a:hlinkClick r:id="rId4"/>
              </a:rPr>
              <a:t>Статья</a:t>
            </a:r>
            <a:r>
              <a:rPr lang="ru-RU" sz="1600"/>
              <a:t>, </a:t>
            </a:r>
            <a:r>
              <a:rPr lang="ru-RU" sz="1600" u="sng">
                <a:solidFill>
                  <a:schemeClr val="hlink"/>
                </a:solidFill>
                <a:hlinkClick r:id="rId5"/>
              </a:rPr>
              <a:t>github</a:t>
            </a:r>
            <a:r>
              <a:rPr lang="ru-RU" sz="1600"/>
              <a:t>, </a:t>
            </a:r>
            <a:r>
              <a:rPr lang="ru-RU" sz="1600" u="sng">
                <a:solidFill>
                  <a:schemeClr val="hlink"/>
                </a:solidFill>
                <a:hlinkClick r:id="rId6"/>
              </a:rPr>
              <a:t>github</a:t>
            </a:r>
            <a:endParaRPr sz="16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39fb9f95a76_2_1"/>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Tacotron2 (2018)</a:t>
            </a:r>
            <a:endParaRPr/>
          </a:p>
        </p:txBody>
      </p:sp>
      <p:sp>
        <p:nvSpPr>
          <p:cNvPr id="592" name="Google Shape;592;g39fb9f95a76_2_1"/>
          <p:cNvSpPr txBox="1"/>
          <p:nvPr>
            <p:ph idx="2" type="body"/>
          </p:nvPr>
        </p:nvSpPr>
        <p:spPr>
          <a:xfrm>
            <a:off x="432325" y="1738325"/>
            <a:ext cx="6416100" cy="4164300"/>
          </a:xfrm>
          <a:prstGeom prst="rect">
            <a:avLst/>
          </a:prstGeom>
          <a:noFill/>
          <a:ln>
            <a:noFill/>
          </a:ln>
        </p:spPr>
        <p:txBody>
          <a:bodyPr anchorCtr="0" anchor="t" bIns="45700" lIns="91425" spcFirstLastPara="1" rIns="91425" wrap="square" tIns="45700">
            <a:normAutofit/>
          </a:bodyPr>
          <a:lstStyle/>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Семейство моделей, первая версия в 2017</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Вход – буквы, выход – мел-спектрограмма</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Авторегрессионная модель</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4 основных блока: </a:t>
            </a:r>
            <a:endParaRPr sz="1600">
              <a:latin typeface="Arial"/>
              <a:ea typeface="Arial"/>
              <a:cs typeface="Arial"/>
              <a:sym typeface="Arial"/>
            </a:endParaRPr>
          </a:p>
          <a:p>
            <a:pPr indent="-330200" lvl="0" marL="914400" rtl="0" algn="l">
              <a:lnSpc>
                <a:spcPct val="115000"/>
              </a:lnSpc>
              <a:spcBef>
                <a:spcPts val="0"/>
              </a:spcBef>
              <a:spcAft>
                <a:spcPts val="0"/>
              </a:spcAft>
              <a:buSzPts val="1600"/>
              <a:buAutoNum type="arabicPeriod"/>
            </a:pPr>
            <a:r>
              <a:rPr b="1" lang="ru-RU" sz="1600">
                <a:latin typeface="Arial"/>
                <a:ea typeface="Arial"/>
                <a:cs typeface="Arial"/>
                <a:sym typeface="Arial"/>
              </a:rPr>
              <a:t>Encoder</a:t>
            </a:r>
            <a:r>
              <a:rPr lang="ru-RU" sz="1600">
                <a:latin typeface="Arial"/>
                <a:ea typeface="Arial"/>
                <a:cs typeface="Arial"/>
                <a:sym typeface="Arial"/>
              </a:rPr>
              <a:t> (CNN+bi-LSTM) – обработка текста</a:t>
            </a:r>
            <a:endParaRPr sz="1600">
              <a:latin typeface="Arial"/>
              <a:ea typeface="Arial"/>
              <a:cs typeface="Arial"/>
              <a:sym typeface="Arial"/>
            </a:endParaRPr>
          </a:p>
          <a:p>
            <a:pPr indent="-330200" lvl="0" marL="914400" rtl="0" algn="l">
              <a:lnSpc>
                <a:spcPct val="115000"/>
              </a:lnSpc>
              <a:spcBef>
                <a:spcPts val="0"/>
              </a:spcBef>
              <a:spcAft>
                <a:spcPts val="0"/>
              </a:spcAft>
              <a:buSzPts val="1600"/>
              <a:buAutoNum type="arabicPeriod"/>
            </a:pPr>
            <a:r>
              <a:rPr b="1" lang="ru-RU" sz="1600">
                <a:latin typeface="Arial"/>
                <a:ea typeface="Arial"/>
                <a:cs typeface="Arial"/>
                <a:sym typeface="Arial"/>
              </a:rPr>
              <a:t>Attention </a:t>
            </a:r>
            <a:r>
              <a:rPr lang="ru-RU" sz="1600">
                <a:latin typeface="Arial"/>
                <a:ea typeface="Arial"/>
                <a:cs typeface="Arial"/>
                <a:sym typeface="Arial"/>
              </a:rPr>
              <a:t>– выравнивание между текстом и фреймами</a:t>
            </a:r>
            <a:endParaRPr sz="1600">
              <a:latin typeface="Arial"/>
              <a:ea typeface="Arial"/>
              <a:cs typeface="Arial"/>
              <a:sym typeface="Arial"/>
            </a:endParaRPr>
          </a:p>
          <a:p>
            <a:pPr indent="0" lvl="0" marL="914400" rtl="0" algn="l">
              <a:lnSpc>
                <a:spcPct val="115000"/>
              </a:lnSpc>
              <a:spcBef>
                <a:spcPts val="0"/>
              </a:spcBef>
              <a:spcAft>
                <a:spcPts val="0"/>
              </a:spcAft>
              <a:buNone/>
            </a:pPr>
            <a:r>
              <a:rPr lang="ru-RU" sz="1600">
                <a:latin typeface="Arial"/>
                <a:ea typeface="Arial"/>
                <a:cs typeface="Arial"/>
                <a:sym typeface="Arial"/>
              </a:rPr>
              <a:t>h – encoder hidden states,        – длина текста</a:t>
            </a:r>
            <a:endParaRPr sz="1600">
              <a:latin typeface="Arial"/>
              <a:ea typeface="Arial"/>
              <a:cs typeface="Arial"/>
              <a:sym typeface="Arial"/>
            </a:endParaRPr>
          </a:p>
          <a:p>
            <a:pPr indent="0" lvl="0" marL="914400" rtl="0" algn="l">
              <a:lnSpc>
                <a:spcPct val="115000"/>
              </a:lnSpc>
              <a:spcBef>
                <a:spcPts val="0"/>
              </a:spcBef>
              <a:spcAft>
                <a:spcPts val="0"/>
              </a:spcAft>
              <a:buNone/>
            </a:pPr>
            <a:r>
              <a:rPr lang="ru-RU" sz="1600">
                <a:latin typeface="Arial"/>
                <a:ea typeface="Arial"/>
                <a:cs typeface="Arial"/>
                <a:sym typeface="Arial"/>
              </a:rPr>
              <a:t>s – decoder hidden states</a:t>
            </a:r>
            <a:endParaRPr sz="1600">
              <a:latin typeface="Arial"/>
              <a:ea typeface="Arial"/>
              <a:cs typeface="Arial"/>
              <a:sym typeface="Arial"/>
            </a:endParaRPr>
          </a:p>
          <a:p>
            <a:pPr indent="0" lvl="0" marL="914400" rtl="0" algn="l">
              <a:lnSpc>
                <a:spcPct val="115000"/>
              </a:lnSpc>
              <a:spcBef>
                <a:spcPts val="0"/>
              </a:spcBef>
              <a:spcAft>
                <a:spcPts val="0"/>
              </a:spcAft>
              <a:buNone/>
            </a:pPr>
            <a:r>
              <a:rPr lang="ru-RU" sz="1600">
                <a:latin typeface="Arial"/>
                <a:ea typeface="Arial"/>
                <a:cs typeface="Arial"/>
                <a:sym typeface="Arial"/>
              </a:rPr>
              <a:t>c – context vector</a:t>
            </a:r>
            <a:endParaRPr sz="1600">
              <a:latin typeface="Arial"/>
              <a:ea typeface="Arial"/>
              <a:cs typeface="Arial"/>
              <a:sym typeface="Arial"/>
            </a:endParaRPr>
          </a:p>
        </p:txBody>
      </p:sp>
      <p:pic>
        <p:nvPicPr>
          <p:cNvPr id="593" name="Google Shape;593;g39fb9f95a76_2_1" title="attention_process.mp4">
            <a:hlinkClick r:id="rId3"/>
          </p:cNvPr>
          <p:cNvPicPr preferRelativeResize="0"/>
          <p:nvPr/>
        </p:nvPicPr>
        <p:blipFill>
          <a:blip r:embed="rId4">
            <a:alphaModFix/>
          </a:blip>
          <a:stretch>
            <a:fillRect/>
          </a:stretch>
        </p:blipFill>
        <p:spPr>
          <a:xfrm>
            <a:off x="7000825" y="1738459"/>
            <a:ext cx="4572000" cy="3429000"/>
          </a:xfrm>
          <a:prstGeom prst="rect">
            <a:avLst/>
          </a:prstGeom>
          <a:noFill/>
          <a:ln>
            <a:noFill/>
          </a:ln>
        </p:spPr>
      </p:pic>
      <p:pic>
        <p:nvPicPr>
          <p:cNvPr id="594" name="Google Shape;594;g39fb9f95a76_2_1"/>
          <p:cNvPicPr preferRelativeResize="0"/>
          <p:nvPr/>
        </p:nvPicPr>
        <p:blipFill>
          <a:blip r:embed="rId5">
            <a:alphaModFix/>
          </a:blip>
          <a:stretch>
            <a:fillRect/>
          </a:stretch>
        </p:blipFill>
        <p:spPr>
          <a:xfrm>
            <a:off x="1945650" y="5462500"/>
            <a:ext cx="2755576" cy="272150"/>
          </a:xfrm>
          <a:prstGeom prst="rect">
            <a:avLst/>
          </a:prstGeom>
          <a:noFill/>
          <a:ln>
            <a:noFill/>
          </a:ln>
        </p:spPr>
      </p:pic>
      <p:pic>
        <p:nvPicPr>
          <p:cNvPr id="595" name="Google Shape;595;g39fb9f95a76_2_1"/>
          <p:cNvPicPr preferRelativeResize="0"/>
          <p:nvPr/>
        </p:nvPicPr>
        <p:blipFill>
          <a:blip r:embed="rId6">
            <a:alphaModFix/>
          </a:blip>
          <a:stretch>
            <a:fillRect/>
          </a:stretch>
        </p:blipFill>
        <p:spPr>
          <a:xfrm>
            <a:off x="2566350" y="4818325"/>
            <a:ext cx="1201925" cy="644175"/>
          </a:xfrm>
          <a:prstGeom prst="rect">
            <a:avLst/>
          </a:prstGeom>
          <a:noFill/>
          <a:ln>
            <a:noFill/>
          </a:ln>
        </p:spPr>
      </p:pic>
      <p:pic>
        <p:nvPicPr>
          <p:cNvPr id="596" name="Google Shape;596;g39fb9f95a76_2_1"/>
          <p:cNvPicPr preferRelativeResize="0"/>
          <p:nvPr/>
        </p:nvPicPr>
        <p:blipFill>
          <a:blip r:embed="rId7">
            <a:alphaModFix/>
          </a:blip>
          <a:stretch>
            <a:fillRect/>
          </a:stretch>
        </p:blipFill>
        <p:spPr>
          <a:xfrm>
            <a:off x="3908550" y="3865200"/>
            <a:ext cx="345900" cy="182050"/>
          </a:xfrm>
          <a:prstGeom prst="rect">
            <a:avLst/>
          </a:prstGeom>
          <a:noFill/>
          <a:ln>
            <a:noFill/>
          </a:ln>
        </p:spPr>
      </p:pic>
      <p:sp>
        <p:nvSpPr>
          <p:cNvPr id="597" name="Google Shape;597;g39fb9f95a76_2_1"/>
          <p:cNvSpPr txBox="1"/>
          <p:nvPr>
            <p:ph idx="3" type="body"/>
          </p:nvPr>
        </p:nvSpPr>
        <p:spPr>
          <a:xfrm>
            <a:off x="8615725" y="5319850"/>
            <a:ext cx="1342200" cy="2493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rgbClr val="0A0519"/>
              </a:buClr>
              <a:buSzPts val="1400"/>
              <a:buNone/>
            </a:pPr>
            <a:r>
              <a:rPr lang="ru-RU">
                <a:latin typeface="Arial"/>
                <a:ea typeface="Arial"/>
                <a:cs typeface="Arial"/>
                <a:sym typeface="Arial"/>
              </a:rPr>
              <a:t>видео с </a:t>
            </a:r>
            <a:r>
              <a:rPr lang="ru-RU" u="sng">
                <a:solidFill>
                  <a:schemeClr val="hlink"/>
                </a:solidFill>
                <a:latin typeface="Arial"/>
                <a:ea typeface="Arial"/>
                <a:cs typeface="Arial"/>
                <a:sym typeface="Arial"/>
                <a:hlinkClick r:id="rId8"/>
              </a:rPr>
              <a:t>сайта</a:t>
            </a:r>
            <a:endParaRPr>
              <a:latin typeface="Arial"/>
              <a:ea typeface="Arial"/>
              <a:cs typeface="Arial"/>
              <a:sym typeface="Arial"/>
            </a:endParaRPr>
          </a:p>
        </p:txBody>
      </p:sp>
      <p:pic>
        <p:nvPicPr>
          <p:cNvPr id="598" name="Google Shape;598;g39fb9f95a76_2_1"/>
          <p:cNvPicPr preferRelativeResize="0"/>
          <p:nvPr/>
        </p:nvPicPr>
        <p:blipFill>
          <a:blip r:embed="rId9">
            <a:alphaModFix/>
          </a:blip>
          <a:stretch>
            <a:fillRect/>
          </a:stretch>
        </p:blipFill>
        <p:spPr>
          <a:xfrm>
            <a:off x="1619575" y="5805675"/>
            <a:ext cx="4041589" cy="978275"/>
          </a:xfrm>
          <a:prstGeom prst="rect">
            <a:avLst/>
          </a:prstGeom>
          <a:noFill/>
          <a:ln>
            <a:noFill/>
          </a:ln>
        </p:spPr>
      </p:pic>
      <p:sp>
        <p:nvSpPr>
          <p:cNvPr id="599" name="Google Shape;599;g39fb9f95a76_2_1"/>
          <p:cNvSpPr txBox="1"/>
          <p:nvPr>
            <p:ph idx="3" type="body"/>
          </p:nvPr>
        </p:nvSpPr>
        <p:spPr>
          <a:xfrm>
            <a:off x="4103250" y="5805663"/>
            <a:ext cx="1342200" cy="2493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rgbClr val="0A0519"/>
              </a:buClr>
              <a:buSzPts val="1400"/>
              <a:buNone/>
            </a:pPr>
            <a:r>
              <a:rPr lang="ru-RU">
                <a:latin typeface="Arial"/>
                <a:ea typeface="Arial"/>
                <a:cs typeface="Arial"/>
                <a:sym typeface="Arial"/>
              </a:rPr>
              <a:t>dot-product</a:t>
            </a:r>
            <a:endParaRPr>
              <a:latin typeface="Arial"/>
              <a:ea typeface="Arial"/>
              <a:cs typeface="Arial"/>
              <a:sym typeface="Arial"/>
            </a:endParaRPr>
          </a:p>
        </p:txBody>
      </p:sp>
      <p:sp>
        <p:nvSpPr>
          <p:cNvPr id="600" name="Google Shape;600;g39fb9f95a76_2_1"/>
          <p:cNvSpPr txBox="1"/>
          <p:nvPr>
            <p:ph idx="3" type="body"/>
          </p:nvPr>
        </p:nvSpPr>
        <p:spPr>
          <a:xfrm>
            <a:off x="4103250" y="6125988"/>
            <a:ext cx="1342200" cy="2493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rgbClr val="0A0519"/>
              </a:buClr>
              <a:buSzPts val="1400"/>
              <a:buNone/>
            </a:pPr>
            <a:r>
              <a:rPr lang="ru-RU">
                <a:latin typeface="Arial"/>
                <a:ea typeface="Arial"/>
                <a:cs typeface="Arial"/>
                <a:sym typeface="Arial"/>
              </a:rPr>
              <a:t>multiplicative</a:t>
            </a:r>
            <a:endParaRPr>
              <a:latin typeface="Arial"/>
              <a:ea typeface="Arial"/>
              <a:cs typeface="Arial"/>
              <a:sym typeface="Arial"/>
            </a:endParaRPr>
          </a:p>
        </p:txBody>
      </p:sp>
      <p:sp>
        <p:nvSpPr>
          <p:cNvPr id="601" name="Google Shape;601;g39fb9f95a76_2_1"/>
          <p:cNvSpPr txBox="1"/>
          <p:nvPr>
            <p:ph idx="3" type="body"/>
          </p:nvPr>
        </p:nvSpPr>
        <p:spPr>
          <a:xfrm>
            <a:off x="5661175" y="6474963"/>
            <a:ext cx="1342200" cy="2493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90000"/>
              </a:lnSpc>
              <a:spcBef>
                <a:spcPts val="0"/>
              </a:spcBef>
              <a:spcAft>
                <a:spcPts val="0"/>
              </a:spcAft>
              <a:buClr>
                <a:srgbClr val="0A0519"/>
              </a:buClr>
              <a:buSzPts val="1400"/>
              <a:buNone/>
            </a:pPr>
            <a:r>
              <a:rPr lang="ru-RU">
                <a:latin typeface="Arial"/>
                <a:ea typeface="Arial"/>
                <a:cs typeface="Arial"/>
                <a:sym typeface="Arial"/>
              </a:rPr>
              <a:t>additive</a:t>
            </a:r>
            <a:endParaRPr>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g39f544baa39_0_666"/>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Tacotron2 (2018)</a:t>
            </a:r>
            <a:endParaRPr/>
          </a:p>
        </p:txBody>
      </p:sp>
      <p:sp>
        <p:nvSpPr>
          <p:cNvPr id="607" name="Google Shape;607;g39f544baa39_0_666"/>
          <p:cNvSpPr txBox="1"/>
          <p:nvPr>
            <p:ph idx="2" type="body"/>
          </p:nvPr>
        </p:nvSpPr>
        <p:spPr>
          <a:xfrm>
            <a:off x="432325" y="1738325"/>
            <a:ext cx="6416100" cy="4164300"/>
          </a:xfrm>
          <a:prstGeom prst="rect">
            <a:avLst/>
          </a:prstGeom>
          <a:noFill/>
          <a:ln>
            <a:noFill/>
          </a:ln>
        </p:spPr>
        <p:txBody>
          <a:bodyPr anchorCtr="0" anchor="t" bIns="45700" lIns="91425" spcFirstLastPara="1" rIns="91425" wrap="square" tIns="45700">
            <a:normAutofit/>
          </a:bodyPr>
          <a:lstStyle/>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Семейство моделей, первая версия в 2017</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Вход – буквы, выход – мел-спектрограмма</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Авторегрессионная модель</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4 основных блока: </a:t>
            </a:r>
            <a:endParaRPr sz="1600">
              <a:latin typeface="Arial"/>
              <a:ea typeface="Arial"/>
              <a:cs typeface="Arial"/>
              <a:sym typeface="Arial"/>
            </a:endParaRPr>
          </a:p>
          <a:p>
            <a:pPr indent="-330200" lvl="0" marL="914400" rtl="0" algn="l">
              <a:lnSpc>
                <a:spcPct val="115000"/>
              </a:lnSpc>
              <a:spcBef>
                <a:spcPts val="0"/>
              </a:spcBef>
              <a:spcAft>
                <a:spcPts val="0"/>
              </a:spcAft>
              <a:buSzPts val="1600"/>
              <a:buAutoNum type="arabicPeriod"/>
            </a:pPr>
            <a:r>
              <a:rPr b="1" lang="ru-RU" sz="1600">
                <a:latin typeface="Arial"/>
                <a:ea typeface="Arial"/>
                <a:cs typeface="Arial"/>
                <a:sym typeface="Arial"/>
              </a:rPr>
              <a:t>Encoder</a:t>
            </a:r>
            <a:r>
              <a:rPr lang="ru-RU" sz="1600">
                <a:latin typeface="Arial"/>
                <a:ea typeface="Arial"/>
                <a:cs typeface="Arial"/>
                <a:sym typeface="Arial"/>
              </a:rPr>
              <a:t> (CNN+bi-LSTM) – обработка текста</a:t>
            </a:r>
            <a:endParaRPr sz="1600">
              <a:latin typeface="Arial"/>
              <a:ea typeface="Arial"/>
              <a:cs typeface="Arial"/>
              <a:sym typeface="Arial"/>
            </a:endParaRPr>
          </a:p>
          <a:p>
            <a:pPr indent="-330200" lvl="0" marL="914400" rtl="0" algn="l">
              <a:lnSpc>
                <a:spcPct val="115000"/>
              </a:lnSpc>
              <a:spcBef>
                <a:spcPts val="0"/>
              </a:spcBef>
              <a:spcAft>
                <a:spcPts val="0"/>
              </a:spcAft>
              <a:buSzPts val="1600"/>
              <a:buAutoNum type="arabicPeriod"/>
            </a:pPr>
            <a:r>
              <a:rPr b="1" lang="ru-RU" sz="1600">
                <a:latin typeface="Arial"/>
                <a:ea typeface="Arial"/>
                <a:cs typeface="Arial"/>
                <a:sym typeface="Arial"/>
              </a:rPr>
              <a:t>Attention </a:t>
            </a:r>
            <a:r>
              <a:rPr lang="ru-RU" sz="1600">
                <a:latin typeface="Arial"/>
                <a:ea typeface="Arial"/>
                <a:cs typeface="Arial"/>
                <a:sym typeface="Arial"/>
              </a:rPr>
              <a:t>– выравнивание между текстом и фреймами</a:t>
            </a:r>
            <a:endParaRPr sz="1600">
              <a:latin typeface="Arial"/>
              <a:ea typeface="Arial"/>
              <a:cs typeface="Arial"/>
              <a:sym typeface="Arial"/>
            </a:endParaRPr>
          </a:p>
          <a:p>
            <a:pPr indent="0" lvl="0" marL="914400" rtl="0" algn="l">
              <a:lnSpc>
                <a:spcPct val="115000"/>
              </a:lnSpc>
              <a:spcBef>
                <a:spcPts val="0"/>
              </a:spcBef>
              <a:spcAft>
                <a:spcPts val="0"/>
              </a:spcAft>
              <a:buNone/>
            </a:pPr>
            <a:r>
              <a:rPr i="1" lang="ru-RU" sz="1600">
                <a:latin typeface="Arial"/>
                <a:ea typeface="Arial"/>
                <a:cs typeface="Arial"/>
                <a:sym typeface="Arial"/>
              </a:rPr>
              <a:t>Location sensitive attention</a:t>
            </a:r>
            <a:endParaRPr i="1" sz="1600">
              <a:latin typeface="Arial"/>
              <a:ea typeface="Arial"/>
              <a:cs typeface="Arial"/>
              <a:sym typeface="Arial"/>
            </a:endParaRPr>
          </a:p>
        </p:txBody>
      </p:sp>
      <p:pic>
        <p:nvPicPr>
          <p:cNvPr id="608" name="Google Shape;608;g39f544baa39_0_666"/>
          <p:cNvPicPr preferRelativeResize="0"/>
          <p:nvPr/>
        </p:nvPicPr>
        <p:blipFill>
          <a:blip r:embed="rId3">
            <a:alphaModFix/>
          </a:blip>
          <a:stretch>
            <a:fillRect/>
          </a:stretch>
        </p:blipFill>
        <p:spPr>
          <a:xfrm>
            <a:off x="6755975" y="1948700"/>
            <a:ext cx="5436024" cy="4164300"/>
          </a:xfrm>
          <a:prstGeom prst="rect">
            <a:avLst/>
          </a:prstGeom>
          <a:noFill/>
          <a:ln>
            <a:noFill/>
          </a:ln>
        </p:spPr>
      </p:pic>
      <p:sp>
        <p:nvSpPr>
          <p:cNvPr id="609" name="Google Shape;609;g39f544baa39_0_666"/>
          <p:cNvSpPr/>
          <p:nvPr/>
        </p:nvSpPr>
        <p:spPr>
          <a:xfrm>
            <a:off x="8102275" y="4666050"/>
            <a:ext cx="1254000" cy="783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pic>
        <p:nvPicPr>
          <p:cNvPr id="610" name="Google Shape;610;g39f544baa39_0_666"/>
          <p:cNvPicPr preferRelativeResize="0"/>
          <p:nvPr/>
        </p:nvPicPr>
        <p:blipFill>
          <a:blip r:embed="rId4">
            <a:alphaModFix/>
          </a:blip>
          <a:stretch>
            <a:fillRect/>
          </a:stretch>
        </p:blipFill>
        <p:spPr>
          <a:xfrm>
            <a:off x="1003575" y="4114791"/>
            <a:ext cx="4114800" cy="2743200"/>
          </a:xfrm>
          <a:prstGeom prst="rect">
            <a:avLst/>
          </a:prstGeom>
          <a:noFill/>
          <a:ln>
            <a:noFill/>
          </a:ln>
        </p:spPr>
      </p:pic>
      <p:sp>
        <p:nvSpPr>
          <p:cNvPr id="611" name="Google Shape;611;g39f544baa39_0_666"/>
          <p:cNvSpPr txBox="1"/>
          <p:nvPr>
            <p:ph idx="3" type="body"/>
          </p:nvPr>
        </p:nvSpPr>
        <p:spPr>
          <a:xfrm>
            <a:off x="8005329" y="6156525"/>
            <a:ext cx="4319100" cy="60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A0519"/>
              </a:buClr>
              <a:buSzPts val="1400"/>
              <a:buNone/>
            </a:pPr>
            <a:r>
              <a:rPr lang="ru-RU" sz="1600" u="sng">
                <a:solidFill>
                  <a:schemeClr val="hlink"/>
                </a:solidFill>
                <a:hlinkClick r:id="rId5"/>
              </a:rPr>
              <a:t>Статья</a:t>
            </a:r>
            <a:r>
              <a:rPr lang="ru-RU" sz="1600"/>
              <a:t>, </a:t>
            </a:r>
            <a:r>
              <a:rPr lang="ru-RU" sz="1600" u="sng">
                <a:solidFill>
                  <a:schemeClr val="hlink"/>
                </a:solidFill>
                <a:hlinkClick r:id="rId6"/>
              </a:rPr>
              <a:t>github</a:t>
            </a:r>
            <a:r>
              <a:rPr lang="ru-RU" sz="1600"/>
              <a:t>, </a:t>
            </a:r>
            <a:r>
              <a:rPr lang="ru-RU" sz="1600" u="sng">
                <a:solidFill>
                  <a:schemeClr val="hlink"/>
                </a:solidFill>
                <a:hlinkClick r:id="rId7"/>
              </a:rPr>
              <a:t>github</a:t>
            </a:r>
            <a:endParaRPr sz="1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g39f544baa39_0_674"/>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Tacotron2 (2018)</a:t>
            </a:r>
            <a:endParaRPr/>
          </a:p>
        </p:txBody>
      </p:sp>
      <p:sp>
        <p:nvSpPr>
          <p:cNvPr id="617" name="Google Shape;617;g39f544baa39_0_674"/>
          <p:cNvSpPr txBox="1"/>
          <p:nvPr>
            <p:ph idx="2" type="body"/>
          </p:nvPr>
        </p:nvSpPr>
        <p:spPr>
          <a:xfrm>
            <a:off x="432325" y="1738325"/>
            <a:ext cx="6416100" cy="4164300"/>
          </a:xfrm>
          <a:prstGeom prst="rect">
            <a:avLst/>
          </a:prstGeom>
          <a:noFill/>
          <a:ln>
            <a:noFill/>
          </a:ln>
        </p:spPr>
        <p:txBody>
          <a:bodyPr anchorCtr="0" anchor="t" bIns="45700" lIns="91425" spcFirstLastPara="1" rIns="91425" wrap="square" tIns="45700">
            <a:normAutofit/>
          </a:bodyPr>
          <a:lstStyle/>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Семейство моделей, первая версия в 2017</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Вход – буквы, выход – мел-спектрограмма</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Авторегрессионная модель</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4 основных блока: </a:t>
            </a:r>
            <a:endParaRPr sz="1600">
              <a:latin typeface="Arial"/>
              <a:ea typeface="Arial"/>
              <a:cs typeface="Arial"/>
              <a:sym typeface="Arial"/>
            </a:endParaRPr>
          </a:p>
          <a:p>
            <a:pPr indent="-330200" lvl="0" marL="914400" rtl="0" algn="l">
              <a:lnSpc>
                <a:spcPct val="115000"/>
              </a:lnSpc>
              <a:spcBef>
                <a:spcPts val="0"/>
              </a:spcBef>
              <a:spcAft>
                <a:spcPts val="0"/>
              </a:spcAft>
              <a:buSzPts val="1600"/>
              <a:buAutoNum type="arabicPeriod"/>
            </a:pPr>
            <a:r>
              <a:rPr b="1" lang="ru-RU" sz="1600">
                <a:latin typeface="Arial"/>
                <a:ea typeface="Arial"/>
                <a:cs typeface="Arial"/>
                <a:sym typeface="Arial"/>
              </a:rPr>
              <a:t>Encoder</a:t>
            </a:r>
            <a:r>
              <a:rPr lang="ru-RU" sz="1600">
                <a:latin typeface="Arial"/>
                <a:ea typeface="Arial"/>
                <a:cs typeface="Arial"/>
                <a:sym typeface="Arial"/>
              </a:rPr>
              <a:t> (CNN+bi-LSTM) – обработка текста</a:t>
            </a:r>
            <a:endParaRPr sz="1600">
              <a:latin typeface="Arial"/>
              <a:ea typeface="Arial"/>
              <a:cs typeface="Arial"/>
              <a:sym typeface="Arial"/>
            </a:endParaRPr>
          </a:p>
          <a:p>
            <a:pPr indent="-330200" lvl="0" marL="914400" rtl="0" algn="l">
              <a:lnSpc>
                <a:spcPct val="115000"/>
              </a:lnSpc>
              <a:spcBef>
                <a:spcPts val="0"/>
              </a:spcBef>
              <a:spcAft>
                <a:spcPts val="0"/>
              </a:spcAft>
              <a:buSzPts val="1600"/>
              <a:buAutoNum type="arabicPeriod"/>
            </a:pPr>
            <a:r>
              <a:rPr b="1" lang="ru-RU" sz="1600">
                <a:latin typeface="Arial"/>
                <a:ea typeface="Arial"/>
                <a:cs typeface="Arial"/>
                <a:sym typeface="Arial"/>
              </a:rPr>
              <a:t>Attention </a:t>
            </a:r>
            <a:r>
              <a:rPr lang="ru-RU" sz="1600">
                <a:latin typeface="Arial"/>
                <a:ea typeface="Arial"/>
                <a:cs typeface="Arial"/>
                <a:sym typeface="Arial"/>
              </a:rPr>
              <a:t>– выравнивание между текстом и фреймами</a:t>
            </a:r>
            <a:endParaRPr sz="1600">
              <a:latin typeface="Arial"/>
              <a:ea typeface="Arial"/>
              <a:cs typeface="Arial"/>
              <a:sym typeface="Arial"/>
            </a:endParaRPr>
          </a:p>
          <a:p>
            <a:pPr indent="-330200" lvl="0" marL="914400" rtl="0" algn="l">
              <a:lnSpc>
                <a:spcPct val="115000"/>
              </a:lnSpc>
              <a:spcBef>
                <a:spcPts val="0"/>
              </a:spcBef>
              <a:spcAft>
                <a:spcPts val="0"/>
              </a:spcAft>
              <a:buSzPts val="1600"/>
              <a:buAutoNum type="arabicPeriod"/>
            </a:pPr>
            <a:r>
              <a:rPr b="1" lang="ru-RU" sz="1600">
                <a:latin typeface="Arial"/>
                <a:ea typeface="Arial"/>
                <a:cs typeface="Arial"/>
                <a:sym typeface="Arial"/>
              </a:rPr>
              <a:t>Decoder</a:t>
            </a:r>
            <a:r>
              <a:rPr lang="ru-RU" sz="1600">
                <a:latin typeface="Arial"/>
                <a:ea typeface="Arial"/>
                <a:cs typeface="Arial"/>
                <a:sym typeface="Arial"/>
              </a:rPr>
              <a:t> (LSTM) – авторегрессионное предсказание </a:t>
            </a:r>
            <a:endParaRPr sz="1600">
              <a:latin typeface="Arial"/>
              <a:ea typeface="Arial"/>
              <a:cs typeface="Arial"/>
              <a:sym typeface="Arial"/>
            </a:endParaRPr>
          </a:p>
          <a:p>
            <a:pPr indent="0" lvl="0" marL="914400" rtl="0" algn="l">
              <a:lnSpc>
                <a:spcPct val="115000"/>
              </a:lnSpc>
              <a:spcBef>
                <a:spcPts val="0"/>
              </a:spcBef>
              <a:spcAft>
                <a:spcPts val="0"/>
              </a:spcAft>
              <a:buNone/>
            </a:pPr>
            <a:r>
              <a:rPr lang="ru-RU" sz="1600">
                <a:latin typeface="Arial"/>
                <a:ea typeface="Arial"/>
                <a:cs typeface="Arial"/>
                <a:sym typeface="Arial"/>
              </a:rPr>
              <a:t>вход – предыдущие предсказания + context vector</a:t>
            </a:r>
            <a:endParaRPr sz="1600">
              <a:latin typeface="Arial"/>
              <a:ea typeface="Arial"/>
              <a:cs typeface="Arial"/>
              <a:sym typeface="Arial"/>
            </a:endParaRPr>
          </a:p>
          <a:p>
            <a:pPr indent="0" lvl="0" marL="914400" rtl="0" algn="l">
              <a:lnSpc>
                <a:spcPct val="115000"/>
              </a:lnSpc>
              <a:spcBef>
                <a:spcPts val="0"/>
              </a:spcBef>
              <a:spcAft>
                <a:spcPts val="0"/>
              </a:spcAft>
              <a:buNone/>
            </a:pPr>
            <a:r>
              <a:rPr lang="ru-RU" sz="1600">
                <a:latin typeface="Arial"/>
                <a:ea typeface="Arial"/>
                <a:cs typeface="Arial"/>
                <a:sym typeface="Arial"/>
              </a:rPr>
              <a:t>выход – фрейм спектрограммы + стоп токена</a:t>
            </a:r>
            <a:endParaRPr sz="1600">
              <a:latin typeface="Arial"/>
              <a:ea typeface="Arial"/>
              <a:cs typeface="Arial"/>
              <a:sym typeface="Arial"/>
            </a:endParaRPr>
          </a:p>
          <a:p>
            <a:pPr indent="0" lvl="0" marL="0" rtl="0" algn="l">
              <a:lnSpc>
                <a:spcPct val="150000"/>
              </a:lnSpc>
              <a:spcBef>
                <a:spcPts val="0"/>
              </a:spcBef>
              <a:spcAft>
                <a:spcPts val="0"/>
              </a:spcAft>
              <a:buNone/>
            </a:pPr>
            <a:r>
              <a:t/>
            </a:r>
            <a:endParaRPr sz="1600">
              <a:latin typeface="Arial"/>
              <a:ea typeface="Arial"/>
              <a:cs typeface="Arial"/>
              <a:sym typeface="Arial"/>
            </a:endParaRPr>
          </a:p>
        </p:txBody>
      </p:sp>
      <p:pic>
        <p:nvPicPr>
          <p:cNvPr id="618" name="Google Shape;618;g39f544baa39_0_674"/>
          <p:cNvPicPr preferRelativeResize="0"/>
          <p:nvPr/>
        </p:nvPicPr>
        <p:blipFill>
          <a:blip r:embed="rId3">
            <a:alphaModFix/>
          </a:blip>
          <a:stretch>
            <a:fillRect/>
          </a:stretch>
        </p:blipFill>
        <p:spPr>
          <a:xfrm>
            <a:off x="6755975" y="1948700"/>
            <a:ext cx="5436024" cy="4164300"/>
          </a:xfrm>
          <a:prstGeom prst="rect">
            <a:avLst/>
          </a:prstGeom>
          <a:noFill/>
          <a:ln>
            <a:noFill/>
          </a:ln>
        </p:spPr>
      </p:pic>
      <p:sp>
        <p:nvSpPr>
          <p:cNvPr id="619" name="Google Shape;619;g39f544baa39_0_674"/>
          <p:cNvSpPr/>
          <p:nvPr/>
        </p:nvSpPr>
        <p:spPr>
          <a:xfrm>
            <a:off x="6755975" y="3484450"/>
            <a:ext cx="5325000" cy="1205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620" name="Google Shape;620;g39f544baa39_0_674"/>
          <p:cNvSpPr txBox="1"/>
          <p:nvPr>
            <p:ph idx="3" type="body"/>
          </p:nvPr>
        </p:nvSpPr>
        <p:spPr>
          <a:xfrm>
            <a:off x="8005329" y="6156525"/>
            <a:ext cx="4319100" cy="60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A0519"/>
              </a:buClr>
              <a:buSzPts val="1400"/>
              <a:buNone/>
            </a:pPr>
            <a:r>
              <a:rPr lang="ru-RU" sz="1600" u="sng">
                <a:solidFill>
                  <a:schemeClr val="hlink"/>
                </a:solidFill>
                <a:hlinkClick r:id="rId4"/>
              </a:rPr>
              <a:t>Статья</a:t>
            </a:r>
            <a:r>
              <a:rPr lang="ru-RU" sz="1600"/>
              <a:t>, </a:t>
            </a:r>
            <a:r>
              <a:rPr lang="ru-RU" sz="1600" u="sng">
                <a:solidFill>
                  <a:schemeClr val="hlink"/>
                </a:solidFill>
                <a:hlinkClick r:id="rId5"/>
              </a:rPr>
              <a:t>github</a:t>
            </a:r>
            <a:r>
              <a:rPr lang="ru-RU" sz="1600"/>
              <a:t>, </a:t>
            </a:r>
            <a:r>
              <a:rPr lang="ru-RU" sz="1600" u="sng">
                <a:solidFill>
                  <a:schemeClr val="hlink"/>
                </a:solidFill>
                <a:hlinkClick r:id="rId6"/>
              </a:rPr>
              <a:t>github</a:t>
            </a:r>
            <a:endParaRPr sz="16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39f544baa39_0_681"/>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Tacotron2 (2018)</a:t>
            </a:r>
            <a:endParaRPr/>
          </a:p>
        </p:txBody>
      </p:sp>
      <p:sp>
        <p:nvSpPr>
          <p:cNvPr id="626" name="Google Shape;626;g39f544baa39_0_681"/>
          <p:cNvSpPr txBox="1"/>
          <p:nvPr>
            <p:ph idx="2" type="body"/>
          </p:nvPr>
        </p:nvSpPr>
        <p:spPr>
          <a:xfrm>
            <a:off x="432325" y="1738325"/>
            <a:ext cx="6416100" cy="4164300"/>
          </a:xfrm>
          <a:prstGeom prst="rect">
            <a:avLst/>
          </a:prstGeom>
          <a:noFill/>
          <a:ln>
            <a:noFill/>
          </a:ln>
        </p:spPr>
        <p:txBody>
          <a:bodyPr anchorCtr="0" anchor="t" bIns="45700" lIns="91425" spcFirstLastPara="1" rIns="91425" wrap="square" tIns="45700">
            <a:normAutofit/>
          </a:bodyPr>
          <a:lstStyle/>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Семейство моделей, первая версия в 2017</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Вход – буквы, выход – мел-спектрограмма</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Авторегрессионная модель</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4 основных блока: </a:t>
            </a:r>
            <a:endParaRPr sz="1600">
              <a:latin typeface="Arial"/>
              <a:ea typeface="Arial"/>
              <a:cs typeface="Arial"/>
              <a:sym typeface="Arial"/>
            </a:endParaRPr>
          </a:p>
          <a:p>
            <a:pPr indent="-330200" lvl="0" marL="914400" rtl="0" algn="l">
              <a:lnSpc>
                <a:spcPct val="115000"/>
              </a:lnSpc>
              <a:spcBef>
                <a:spcPts val="0"/>
              </a:spcBef>
              <a:spcAft>
                <a:spcPts val="0"/>
              </a:spcAft>
              <a:buSzPts val="1600"/>
              <a:buAutoNum type="arabicPeriod"/>
            </a:pPr>
            <a:r>
              <a:rPr b="1" lang="ru-RU" sz="1600">
                <a:latin typeface="Arial"/>
                <a:ea typeface="Arial"/>
                <a:cs typeface="Arial"/>
                <a:sym typeface="Arial"/>
              </a:rPr>
              <a:t>Encoder</a:t>
            </a:r>
            <a:r>
              <a:rPr lang="ru-RU" sz="1600">
                <a:latin typeface="Arial"/>
                <a:ea typeface="Arial"/>
                <a:cs typeface="Arial"/>
                <a:sym typeface="Arial"/>
              </a:rPr>
              <a:t> (CNN+bi-LSTM) – обработка текста</a:t>
            </a:r>
            <a:endParaRPr sz="1600">
              <a:latin typeface="Arial"/>
              <a:ea typeface="Arial"/>
              <a:cs typeface="Arial"/>
              <a:sym typeface="Arial"/>
            </a:endParaRPr>
          </a:p>
          <a:p>
            <a:pPr indent="-330200" lvl="0" marL="914400" rtl="0" algn="l">
              <a:lnSpc>
                <a:spcPct val="115000"/>
              </a:lnSpc>
              <a:spcBef>
                <a:spcPts val="0"/>
              </a:spcBef>
              <a:spcAft>
                <a:spcPts val="0"/>
              </a:spcAft>
              <a:buSzPts val="1600"/>
              <a:buAutoNum type="arabicPeriod"/>
            </a:pPr>
            <a:r>
              <a:rPr b="1" lang="ru-RU" sz="1600">
                <a:latin typeface="Arial"/>
                <a:ea typeface="Arial"/>
                <a:cs typeface="Arial"/>
                <a:sym typeface="Arial"/>
              </a:rPr>
              <a:t>Attention </a:t>
            </a:r>
            <a:r>
              <a:rPr lang="ru-RU" sz="1600">
                <a:latin typeface="Arial"/>
                <a:ea typeface="Arial"/>
                <a:cs typeface="Arial"/>
                <a:sym typeface="Arial"/>
              </a:rPr>
              <a:t>– выравнивание между текстом и фреймами</a:t>
            </a:r>
            <a:endParaRPr sz="1600">
              <a:latin typeface="Arial"/>
              <a:ea typeface="Arial"/>
              <a:cs typeface="Arial"/>
              <a:sym typeface="Arial"/>
            </a:endParaRPr>
          </a:p>
          <a:p>
            <a:pPr indent="-330200" lvl="0" marL="914400" rtl="0" algn="l">
              <a:lnSpc>
                <a:spcPct val="115000"/>
              </a:lnSpc>
              <a:spcBef>
                <a:spcPts val="0"/>
              </a:spcBef>
              <a:spcAft>
                <a:spcPts val="0"/>
              </a:spcAft>
              <a:buSzPts val="1600"/>
              <a:buAutoNum type="arabicPeriod"/>
            </a:pPr>
            <a:r>
              <a:rPr b="1" lang="ru-RU" sz="1600">
                <a:latin typeface="Arial"/>
                <a:ea typeface="Arial"/>
                <a:cs typeface="Arial"/>
                <a:sym typeface="Arial"/>
              </a:rPr>
              <a:t>Decoder</a:t>
            </a:r>
            <a:r>
              <a:rPr lang="ru-RU" sz="1600">
                <a:latin typeface="Arial"/>
                <a:ea typeface="Arial"/>
                <a:cs typeface="Arial"/>
                <a:sym typeface="Arial"/>
              </a:rPr>
              <a:t> (LSTM) – авторегрессионное предсказание </a:t>
            </a:r>
            <a:endParaRPr sz="1600">
              <a:latin typeface="Arial"/>
              <a:ea typeface="Arial"/>
              <a:cs typeface="Arial"/>
              <a:sym typeface="Arial"/>
            </a:endParaRPr>
          </a:p>
          <a:p>
            <a:pPr indent="0" lvl="0" marL="914400" rtl="0" algn="l">
              <a:lnSpc>
                <a:spcPct val="115000"/>
              </a:lnSpc>
              <a:spcBef>
                <a:spcPts val="0"/>
              </a:spcBef>
              <a:spcAft>
                <a:spcPts val="0"/>
              </a:spcAft>
              <a:buNone/>
            </a:pPr>
            <a:r>
              <a:rPr lang="ru-RU" sz="1600">
                <a:latin typeface="Arial"/>
                <a:ea typeface="Arial"/>
                <a:cs typeface="Arial"/>
                <a:sym typeface="Arial"/>
              </a:rPr>
              <a:t>вход – предыдущие предсказания + attention vector</a:t>
            </a:r>
            <a:endParaRPr sz="1600">
              <a:latin typeface="Arial"/>
              <a:ea typeface="Arial"/>
              <a:cs typeface="Arial"/>
              <a:sym typeface="Arial"/>
            </a:endParaRPr>
          </a:p>
          <a:p>
            <a:pPr indent="0" lvl="0" marL="914400" rtl="0" algn="l">
              <a:lnSpc>
                <a:spcPct val="115000"/>
              </a:lnSpc>
              <a:spcBef>
                <a:spcPts val="0"/>
              </a:spcBef>
              <a:spcAft>
                <a:spcPts val="0"/>
              </a:spcAft>
              <a:buNone/>
            </a:pPr>
            <a:r>
              <a:rPr lang="ru-RU" sz="1600">
                <a:latin typeface="Arial"/>
                <a:ea typeface="Arial"/>
                <a:cs typeface="Arial"/>
                <a:sym typeface="Arial"/>
              </a:rPr>
              <a:t>выход – фрейм спектрограммы + стоп токена</a:t>
            </a:r>
            <a:endParaRPr sz="1600">
              <a:latin typeface="Arial"/>
              <a:ea typeface="Arial"/>
              <a:cs typeface="Arial"/>
              <a:sym typeface="Arial"/>
            </a:endParaRPr>
          </a:p>
          <a:p>
            <a:pPr indent="-330200" lvl="0" marL="914400" rtl="0" algn="l">
              <a:lnSpc>
                <a:spcPct val="115000"/>
              </a:lnSpc>
              <a:spcBef>
                <a:spcPts val="0"/>
              </a:spcBef>
              <a:spcAft>
                <a:spcPts val="0"/>
              </a:spcAft>
              <a:buSzPts val="1600"/>
              <a:buFont typeface="Arial"/>
              <a:buAutoNum type="arabicPeriod" startAt="4"/>
            </a:pPr>
            <a:r>
              <a:rPr b="1" lang="ru-RU" sz="1600">
                <a:latin typeface="Arial"/>
                <a:ea typeface="Arial"/>
                <a:cs typeface="Arial"/>
                <a:sym typeface="Arial"/>
              </a:rPr>
              <a:t>Postnet</a:t>
            </a:r>
            <a:r>
              <a:rPr lang="ru-RU" sz="1600">
                <a:latin typeface="Arial"/>
                <a:ea typeface="Arial"/>
                <a:cs typeface="Arial"/>
                <a:sym typeface="Arial"/>
              </a:rPr>
              <a:t> (CNN + residual connection) – улучшение качества</a:t>
            </a:r>
            <a:endParaRPr sz="1600">
              <a:latin typeface="Arial"/>
              <a:ea typeface="Arial"/>
              <a:cs typeface="Arial"/>
              <a:sym typeface="Arial"/>
            </a:endParaRPr>
          </a:p>
          <a:p>
            <a:pPr indent="0" lvl="0" marL="457200" rtl="0" algn="l">
              <a:lnSpc>
                <a:spcPct val="150000"/>
              </a:lnSpc>
              <a:spcBef>
                <a:spcPts val="0"/>
              </a:spcBef>
              <a:spcAft>
                <a:spcPts val="0"/>
              </a:spcAft>
              <a:buNone/>
            </a:pPr>
            <a:r>
              <a:t/>
            </a:r>
            <a:endParaRPr sz="1600">
              <a:latin typeface="Arial"/>
              <a:ea typeface="Arial"/>
              <a:cs typeface="Arial"/>
              <a:sym typeface="Arial"/>
            </a:endParaRPr>
          </a:p>
        </p:txBody>
      </p:sp>
      <p:pic>
        <p:nvPicPr>
          <p:cNvPr id="627" name="Google Shape;627;g39f544baa39_0_681"/>
          <p:cNvPicPr preferRelativeResize="0"/>
          <p:nvPr/>
        </p:nvPicPr>
        <p:blipFill>
          <a:blip r:embed="rId3">
            <a:alphaModFix/>
          </a:blip>
          <a:stretch>
            <a:fillRect/>
          </a:stretch>
        </p:blipFill>
        <p:spPr>
          <a:xfrm>
            <a:off x="6755975" y="1948700"/>
            <a:ext cx="5436024" cy="4164300"/>
          </a:xfrm>
          <a:prstGeom prst="rect">
            <a:avLst/>
          </a:prstGeom>
          <a:noFill/>
          <a:ln>
            <a:noFill/>
          </a:ln>
        </p:spPr>
      </p:pic>
      <p:sp>
        <p:nvSpPr>
          <p:cNvPr id="628" name="Google Shape;628;g39f544baa39_0_681"/>
          <p:cNvSpPr/>
          <p:nvPr/>
        </p:nvSpPr>
        <p:spPr>
          <a:xfrm>
            <a:off x="6755975" y="2134075"/>
            <a:ext cx="3866100" cy="1519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629" name="Google Shape;629;g39f544baa39_0_681"/>
          <p:cNvSpPr txBox="1"/>
          <p:nvPr>
            <p:ph idx="3" type="body"/>
          </p:nvPr>
        </p:nvSpPr>
        <p:spPr>
          <a:xfrm>
            <a:off x="8005329" y="6156525"/>
            <a:ext cx="4319100" cy="60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A0519"/>
              </a:buClr>
              <a:buSzPts val="1400"/>
              <a:buNone/>
            </a:pPr>
            <a:r>
              <a:rPr lang="ru-RU" sz="1600" u="sng">
                <a:solidFill>
                  <a:schemeClr val="hlink"/>
                </a:solidFill>
                <a:hlinkClick r:id="rId4"/>
              </a:rPr>
              <a:t>Статья</a:t>
            </a:r>
            <a:r>
              <a:rPr lang="ru-RU" sz="1600"/>
              <a:t>, </a:t>
            </a:r>
            <a:r>
              <a:rPr lang="ru-RU" sz="1600" u="sng">
                <a:solidFill>
                  <a:schemeClr val="hlink"/>
                </a:solidFill>
                <a:hlinkClick r:id="rId5"/>
              </a:rPr>
              <a:t>github</a:t>
            </a:r>
            <a:r>
              <a:rPr lang="ru-RU" sz="1600"/>
              <a:t>, </a:t>
            </a:r>
            <a:r>
              <a:rPr lang="ru-RU" sz="1600" u="sng">
                <a:solidFill>
                  <a:schemeClr val="hlink"/>
                </a:solidFill>
                <a:hlinkClick r:id="rId6"/>
              </a:rPr>
              <a:t>github</a:t>
            </a: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g39f544baa39_0_688"/>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Tacotron2 (2018)</a:t>
            </a:r>
            <a:endParaRPr/>
          </a:p>
        </p:txBody>
      </p:sp>
      <p:sp>
        <p:nvSpPr>
          <p:cNvPr id="635" name="Google Shape;635;g39f544baa39_0_688"/>
          <p:cNvSpPr txBox="1"/>
          <p:nvPr>
            <p:ph idx="2" type="body"/>
          </p:nvPr>
        </p:nvSpPr>
        <p:spPr>
          <a:xfrm>
            <a:off x="432325" y="1738325"/>
            <a:ext cx="6498300" cy="4893000"/>
          </a:xfrm>
          <a:prstGeom prst="rect">
            <a:avLst/>
          </a:prstGeom>
          <a:noFill/>
          <a:ln>
            <a:noFill/>
          </a:ln>
        </p:spPr>
        <p:txBody>
          <a:bodyPr anchorCtr="0" anchor="t" bIns="45700" lIns="91425" spcFirstLastPara="1" rIns="91425" wrap="square" tIns="45700">
            <a:normAutofit/>
          </a:bodyPr>
          <a:lstStyle/>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Семейство RNN-based моделей, первая версия в 2017</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Вход – буквы, выход – мел-спектрограмма</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Авторегрессионная модель</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4 основных блока: </a:t>
            </a:r>
            <a:endParaRPr sz="1600">
              <a:latin typeface="Arial"/>
              <a:ea typeface="Arial"/>
              <a:cs typeface="Arial"/>
              <a:sym typeface="Arial"/>
            </a:endParaRPr>
          </a:p>
          <a:p>
            <a:pPr indent="-330200" lvl="0" marL="914400" rtl="0" algn="l">
              <a:lnSpc>
                <a:spcPct val="115000"/>
              </a:lnSpc>
              <a:spcBef>
                <a:spcPts val="0"/>
              </a:spcBef>
              <a:spcAft>
                <a:spcPts val="0"/>
              </a:spcAft>
              <a:buSzPts val="1600"/>
              <a:buAutoNum type="arabicPeriod"/>
            </a:pPr>
            <a:r>
              <a:rPr b="1" lang="ru-RU" sz="1600">
                <a:latin typeface="Arial"/>
                <a:ea typeface="Arial"/>
                <a:cs typeface="Arial"/>
                <a:sym typeface="Arial"/>
              </a:rPr>
              <a:t>Encoder</a:t>
            </a:r>
            <a:r>
              <a:rPr lang="ru-RU" sz="1600">
                <a:latin typeface="Arial"/>
                <a:ea typeface="Arial"/>
                <a:cs typeface="Arial"/>
                <a:sym typeface="Arial"/>
              </a:rPr>
              <a:t> (CNN+bi-LSTM) – обработка текста</a:t>
            </a:r>
            <a:endParaRPr sz="1600">
              <a:latin typeface="Arial"/>
              <a:ea typeface="Arial"/>
              <a:cs typeface="Arial"/>
              <a:sym typeface="Arial"/>
            </a:endParaRPr>
          </a:p>
          <a:p>
            <a:pPr indent="-330200" lvl="0" marL="914400" rtl="0" algn="l">
              <a:lnSpc>
                <a:spcPct val="115000"/>
              </a:lnSpc>
              <a:spcBef>
                <a:spcPts val="0"/>
              </a:spcBef>
              <a:spcAft>
                <a:spcPts val="0"/>
              </a:spcAft>
              <a:buSzPts val="1600"/>
              <a:buAutoNum type="arabicPeriod"/>
            </a:pPr>
            <a:r>
              <a:rPr b="1" lang="ru-RU" sz="1600">
                <a:latin typeface="Arial"/>
                <a:ea typeface="Arial"/>
                <a:cs typeface="Arial"/>
                <a:sym typeface="Arial"/>
              </a:rPr>
              <a:t>Attention </a:t>
            </a:r>
            <a:r>
              <a:rPr lang="ru-RU" sz="1600">
                <a:latin typeface="Arial"/>
                <a:ea typeface="Arial"/>
                <a:cs typeface="Arial"/>
                <a:sym typeface="Arial"/>
              </a:rPr>
              <a:t>– выравнивание между текстом и фреймами</a:t>
            </a:r>
            <a:endParaRPr sz="1600">
              <a:latin typeface="Arial"/>
              <a:ea typeface="Arial"/>
              <a:cs typeface="Arial"/>
              <a:sym typeface="Arial"/>
            </a:endParaRPr>
          </a:p>
          <a:p>
            <a:pPr indent="-330200" lvl="0" marL="914400" rtl="0" algn="l">
              <a:lnSpc>
                <a:spcPct val="115000"/>
              </a:lnSpc>
              <a:spcBef>
                <a:spcPts val="0"/>
              </a:spcBef>
              <a:spcAft>
                <a:spcPts val="0"/>
              </a:spcAft>
              <a:buSzPts val="1600"/>
              <a:buAutoNum type="arabicPeriod"/>
            </a:pPr>
            <a:r>
              <a:rPr b="1" lang="ru-RU" sz="1600">
                <a:latin typeface="Arial"/>
                <a:ea typeface="Arial"/>
                <a:cs typeface="Arial"/>
                <a:sym typeface="Arial"/>
              </a:rPr>
              <a:t>Decoder</a:t>
            </a:r>
            <a:r>
              <a:rPr lang="ru-RU" sz="1600">
                <a:latin typeface="Arial"/>
                <a:ea typeface="Arial"/>
                <a:cs typeface="Arial"/>
                <a:sym typeface="Arial"/>
              </a:rPr>
              <a:t> (LSTM) – авторегрессионное предсказание </a:t>
            </a:r>
            <a:endParaRPr sz="1600">
              <a:latin typeface="Arial"/>
              <a:ea typeface="Arial"/>
              <a:cs typeface="Arial"/>
              <a:sym typeface="Arial"/>
            </a:endParaRPr>
          </a:p>
          <a:p>
            <a:pPr indent="0" lvl="0" marL="914400" rtl="0" algn="l">
              <a:lnSpc>
                <a:spcPct val="115000"/>
              </a:lnSpc>
              <a:spcBef>
                <a:spcPts val="0"/>
              </a:spcBef>
              <a:spcAft>
                <a:spcPts val="0"/>
              </a:spcAft>
              <a:buNone/>
            </a:pPr>
            <a:r>
              <a:rPr lang="ru-RU" sz="1600">
                <a:latin typeface="Arial"/>
                <a:ea typeface="Arial"/>
                <a:cs typeface="Arial"/>
                <a:sym typeface="Arial"/>
              </a:rPr>
              <a:t>вход – предыдущие предсказания + attention vector</a:t>
            </a:r>
            <a:endParaRPr sz="1600">
              <a:latin typeface="Arial"/>
              <a:ea typeface="Arial"/>
              <a:cs typeface="Arial"/>
              <a:sym typeface="Arial"/>
            </a:endParaRPr>
          </a:p>
          <a:p>
            <a:pPr indent="0" lvl="0" marL="914400" rtl="0" algn="l">
              <a:lnSpc>
                <a:spcPct val="115000"/>
              </a:lnSpc>
              <a:spcBef>
                <a:spcPts val="0"/>
              </a:spcBef>
              <a:spcAft>
                <a:spcPts val="0"/>
              </a:spcAft>
              <a:buNone/>
            </a:pPr>
            <a:r>
              <a:rPr lang="ru-RU" sz="1600">
                <a:latin typeface="Arial"/>
                <a:ea typeface="Arial"/>
                <a:cs typeface="Arial"/>
                <a:sym typeface="Arial"/>
              </a:rPr>
              <a:t>выход – фрейм спектрограммы + стоп токена</a:t>
            </a:r>
            <a:endParaRPr sz="1600">
              <a:latin typeface="Arial"/>
              <a:ea typeface="Arial"/>
              <a:cs typeface="Arial"/>
              <a:sym typeface="Arial"/>
            </a:endParaRPr>
          </a:p>
          <a:p>
            <a:pPr indent="-330200" lvl="0" marL="914400" rtl="0" algn="l">
              <a:lnSpc>
                <a:spcPct val="115000"/>
              </a:lnSpc>
              <a:spcBef>
                <a:spcPts val="0"/>
              </a:spcBef>
              <a:spcAft>
                <a:spcPts val="0"/>
              </a:spcAft>
              <a:buSzPts val="1600"/>
              <a:buFont typeface="Arial"/>
              <a:buAutoNum type="arabicPeriod" startAt="4"/>
            </a:pPr>
            <a:r>
              <a:rPr b="1" lang="ru-RU" sz="1600">
                <a:latin typeface="Arial"/>
                <a:ea typeface="Arial"/>
                <a:cs typeface="Arial"/>
                <a:sym typeface="Arial"/>
              </a:rPr>
              <a:t>Postnet</a:t>
            </a:r>
            <a:r>
              <a:rPr lang="ru-RU" sz="1600">
                <a:latin typeface="Arial"/>
                <a:ea typeface="Arial"/>
                <a:cs typeface="Arial"/>
                <a:sym typeface="Arial"/>
              </a:rPr>
              <a:t> (CNN + residual connection) – улучшение качества</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T</a:t>
            </a:r>
            <a:r>
              <a:rPr lang="ru-RU" sz="1600">
                <a:latin typeface="Arial"/>
                <a:ea typeface="Arial"/>
                <a:cs typeface="Arial"/>
                <a:sym typeface="Arial"/>
              </a:rPr>
              <a:t>eacher-forcing</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ru-RU" sz="1600" u="sng">
                <a:latin typeface="Arial"/>
                <a:ea typeface="Arial"/>
                <a:cs typeface="Arial"/>
                <a:sym typeface="Arial"/>
              </a:rPr>
              <a:t>Loss</a:t>
            </a:r>
            <a:r>
              <a:rPr lang="ru-RU" sz="1600">
                <a:latin typeface="Arial"/>
                <a:ea typeface="Arial"/>
                <a:cs typeface="Arial"/>
                <a:sym typeface="Arial"/>
              </a:rPr>
              <a:t>: MSE между GT спектрограммой и полученной до и после Postnet + кросс-энтропия на предсказания стоп токена</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Вокодер WaveNet (CNN, autoregressive)</a:t>
            </a:r>
            <a:endParaRPr sz="1600">
              <a:latin typeface="Arial"/>
              <a:ea typeface="Arial"/>
              <a:cs typeface="Arial"/>
              <a:sym typeface="Arial"/>
            </a:endParaRPr>
          </a:p>
        </p:txBody>
      </p:sp>
      <p:pic>
        <p:nvPicPr>
          <p:cNvPr id="636" name="Google Shape;636;g39f544baa39_0_688"/>
          <p:cNvPicPr preferRelativeResize="0"/>
          <p:nvPr/>
        </p:nvPicPr>
        <p:blipFill>
          <a:blip r:embed="rId3">
            <a:alphaModFix/>
          </a:blip>
          <a:stretch>
            <a:fillRect/>
          </a:stretch>
        </p:blipFill>
        <p:spPr>
          <a:xfrm>
            <a:off x="6755975" y="1948700"/>
            <a:ext cx="5436024" cy="4164300"/>
          </a:xfrm>
          <a:prstGeom prst="rect">
            <a:avLst/>
          </a:prstGeom>
          <a:noFill/>
          <a:ln>
            <a:noFill/>
          </a:ln>
        </p:spPr>
      </p:pic>
      <p:sp>
        <p:nvSpPr>
          <p:cNvPr id="637" name="Google Shape;637;g39f544baa39_0_688"/>
          <p:cNvSpPr txBox="1"/>
          <p:nvPr>
            <p:ph idx="3" type="body"/>
          </p:nvPr>
        </p:nvSpPr>
        <p:spPr>
          <a:xfrm>
            <a:off x="8005329" y="6156525"/>
            <a:ext cx="4319100" cy="60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A0519"/>
              </a:buClr>
              <a:buSzPts val="1400"/>
              <a:buNone/>
            </a:pPr>
            <a:r>
              <a:rPr lang="ru-RU" sz="1600" u="sng">
                <a:solidFill>
                  <a:schemeClr val="hlink"/>
                </a:solidFill>
                <a:hlinkClick r:id="rId4"/>
              </a:rPr>
              <a:t>Статья</a:t>
            </a:r>
            <a:r>
              <a:rPr lang="ru-RU" sz="1600"/>
              <a:t>, </a:t>
            </a:r>
            <a:r>
              <a:rPr lang="ru-RU" sz="1600" u="sng">
                <a:solidFill>
                  <a:schemeClr val="hlink"/>
                </a:solidFill>
                <a:hlinkClick r:id="rId5"/>
              </a:rPr>
              <a:t>github</a:t>
            </a:r>
            <a:r>
              <a:rPr lang="ru-RU" sz="1600"/>
              <a:t>, </a:t>
            </a:r>
            <a:r>
              <a:rPr lang="ru-RU" sz="1600" u="sng">
                <a:solidFill>
                  <a:schemeClr val="hlink"/>
                </a:solidFill>
                <a:hlinkClick r:id="rId6"/>
              </a:rPr>
              <a:t>github</a:t>
            </a:r>
            <a:endParaRPr sz="16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g39f544baa39_0_698"/>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Tacotron2 (2018)</a:t>
            </a:r>
            <a:endParaRPr/>
          </a:p>
        </p:txBody>
      </p:sp>
      <p:sp>
        <p:nvSpPr>
          <p:cNvPr id="643" name="Google Shape;643;g39f544baa39_0_698"/>
          <p:cNvSpPr txBox="1"/>
          <p:nvPr>
            <p:ph idx="2" type="body"/>
          </p:nvPr>
        </p:nvSpPr>
        <p:spPr>
          <a:xfrm>
            <a:off x="735475" y="1738325"/>
            <a:ext cx="6113100" cy="3804900"/>
          </a:xfrm>
          <a:prstGeom prst="rect">
            <a:avLst/>
          </a:prstGeom>
          <a:noFill/>
          <a:ln>
            <a:noFill/>
          </a:ln>
        </p:spPr>
        <p:txBody>
          <a:bodyPr anchorCtr="0" anchor="t" bIns="45700" lIns="91425" spcFirstLastPara="1" rIns="91425" wrap="square" tIns="45700">
            <a:normAutofit lnSpcReduction="20000"/>
          </a:bodyPr>
          <a:lstStyle/>
          <a:p>
            <a:pPr indent="-342900" lvl="0" marL="457200" rtl="0" algn="l">
              <a:lnSpc>
                <a:spcPct val="150000"/>
              </a:lnSpc>
              <a:spcBef>
                <a:spcPts val="0"/>
              </a:spcBef>
              <a:spcAft>
                <a:spcPts val="0"/>
              </a:spcAft>
              <a:buSzPts val="1800"/>
              <a:buFont typeface="Arial"/>
              <a:buChar char="❏"/>
            </a:pPr>
            <a:r>
              <a:rPr lang="ru-RU" sz="1800" u="sng">
                <a:latin typeface="Arial"/>
                <a:ea typeface="Arial"/>
                <a:cs typeface="Arial"/>
                <a:sym typeface="Arial"/>
              </a:rPr>
              <a:t>Ресурсы</a:t>
            </a:r>
            <a:r>
              <a:rPr lang="ru-RU" sz="1800">
                <a:latin typeface="Arial"/>
                <a:ea typeface="Arial"/>
                <a:cs typeface="Arial"/>
                <a:sym typeface="Arial"/>
              </a:rPr>
              <a:t>: 1 GPU</a:t>
            </a:r>
            <a:endParaRPr sz="1800">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lang="ru-RU" sz="1800" u="sng">
                <a:latin typeface="Arial"/>
                <a:ea typeface="Arial"/>
                <a:cs typeface="Arial"/>
                <a:sym typeface="Arial"/>
              </a:rPr>
              <a:t>Данные</a:t>
            </a:r>
            <a:r>
              <a:rPr lang="ru-RU" sz="1800">
                <a:latin typeface="Arial"/>
                <a:ea typeface="Arial"/>
                <a:cs typeface="Arial"/>
                <a:sym typeface="Arial"/>
              </a:rPr>
              <a:t>: 24.6 часа, один женский голос</a:t>
            </a:r>
            <a:endParaRPr sz="1800">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lang="ru-RU" sz="1800">
                <a:latin typeface="Arial"/>
                <a:ea typeface="Arial"/>
                <a:cs typeface="Arial"/>
                <a:sym typeface="Arial"/>
              </a:rPr>
              <a:t>Размер: 28.2</a:t>
            </a:r>
            <a:r>
              <a:rPr lang="ru-RU" sz="1800">
                <a:solidFill>
                  <a:schemeClr val="dk1"/>
                </a:solidFill>
                <a:latin typeface="Arial"/>
                <a:ea typeface="Arial"/>
                <a:cs typeface="Arial"/>
                <a:sym typeface="Arial"/>
              </a:rPr>
              <a:t> M </a:t>
            </a:r>
            <a:endParaRPr sz="1800">
              <a:solidFill>
                <a:schemeClr val="dk1"/>
              </a:solidFill>
              <a:latin typeface="Arial"/>
              <a:ea typeface="Arial"/>
              <a:cs typeface="Arial"/>
              <a:sym typeface="Arial"/>
            </a:endParaRPr>
          </a:p>
          <a:p>
            <a:pPr indent="-342900" lvl="0" marL="457200" rtl="0" algn="l">
              <a:lnSpc>
                <a:spcPct val="150000"/>
              </a:lnSpc>
              <a:spcBef>
                <a:spcPts val="0"/>
              </a:spcBef>
              <a:spcAft>
                <a:spcPts val="0"/>
              </a:spcAft>
              <a:buClr>
                <a:schemeClr val="dk1"/>
              </a:buClr>
              <a:buSzPts val="1800"/>
              <a:buFont typeface="Arial"/>
              <a:buChar char="❏"/>
            </a:pPr>
            <a:r>
              <a:rPr lang="ru-RU" sz="1800">
                <a:solidFill>
                  <a:schemeClr val="dk1"/>
                </a:solidFill>
                <a:latin typeface="Arial"/>
                <a:ea typeface="Arial"/>
                <a:cs typeface="Arial"/>
                <a:sym typeface="Arial"/>
              </a:rPr>
              <a:t>RTF: ~0.25</a:t>
            </a:r>
            <a:endParaRPr sz="1800">
              <a:solidFill>
                <a:schemeClr val="dk1"/>
              </a:solidFill>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lang="ru-RU" sz="1800">
                <a:latin typeface="Arial"/>
                <a:ea typeface="Arial"/>
                <a:cs typeface="Arial"/>
                <a:sym typeface="Arial"/>
              </a:rPr>
              <a:t>Naturalness:</a:t>
            </a:r>
            <a:endParaRPr sz="1600">
              <a:latin typeface="Arial"/>
              <a:ea typeface="Arial"/>
              <a:cs typeface="Arial"/>
              <a:sym typeface="Arial"/>
            </a:endParaRPr>
          </a:p>
          <a:p>
            <a:pPr indent="0" lvl="0" marL="0" rtl="0" algn="l">
              <a:lnSpc>
                <a:spcPct val="150000"/>
              </a:lnSpc>
              <a:spcBef>
                <a:spcPts val="0"/>
              </a:spcBef>
              <a:spcAft>
                <a:spcPts val="0"/>
              </a:spcAft>
              <a:buNone/>
            </a:pPr>
            <a:r>
              <a:t/>
            </a:r>
            <a:endParaRPr sz="1600">
              <a:latin typeface="Arial"/>
              <a:ea typeface="Arial"/>
              <a:cs typeface="Arial"/>
              <a:sym typeface="Arial"/>
            </a:endParaRPr>
          </a:p>
          <a:p>
            <a:pPr indent="0" lvl="0" marL="0" rtl="0" algn="l">
              <a:lnSpc>
                <a:spcPct val="150000"/>
              </a:lnSpc>
              <a:spcBef>
                <a:spcPts val="0"/>
              </a:spcBef>
              <a:spcAft>
                <a:spcPts val="0"/>
              </a:spcAft>
              <a:buNone/>
            </a:pPr>
            <a:r>
              <a:t/>
            </a:r>
            <a:endParaRPr sz="1600">
              <a:latin typeface="Arial"/>
              <a:ea typeface="Arial"/>
              <a:cs typeface="Arial"/>
              <a:sym typeface="Arial"/>
            </a:endParaRPr>
          </a:p>
          <a:p>
            <a:pPr indent="0" lvl="0" marL="0" rtl="0" algn="l">
              <a:lnSpc>
                <a:spcPct val="150000"/>
              </a:lnSpc>
              <a:spcBef>
                <a:spcPts val="0"/>
              </a:spcBef>
              <a:spcAft>
                <a:spcPts val="0"/>
              </a:spcAft>
              <a:buNone/>
            </a:pPr>
            <a:r>
              <a:t/>
            </a:r>
            <a:endParaRPr sz="1600">
              <a:latin typeface="Arial"/>
              <a:ea typeface="Arial"/>
              <a:cs typeface="Arial"/>
              <a:sym typeface="Arial"/>
            </a:endParaRPr>
          </a:p>
          <a:p>
            <a:pPr indent="0" lvl="0" marL="0" rtl="0" algn="l">
              <a:lnSpc>
                <a:spcPct val="150000"/>
              </a:lnSpc>
              <a:spcBef>
                <a:spcPts val="0"/>
              </a:spcBef>
              <a:spcAft>
                <a:spcPts val="0"/>
              </a:spcAft>
              <a:buNone/>
            </a:pPr>
            <a:r>
              <a:t/>
            </a:r>
            <a:endParaRPr sz="1600">
              <a:latin typeface="Arial"/>
              <a:ea typeface="Arial"/>
              <a:cs typeface="Arial"/>
              <a:sym typeface="Arial"/>
            </a:endParaRPr>
          </a:p>
          <a:p>
            <a:pPr indent="0" lvl="0" marL="0" rtl="0" algn="l">
              <a:lnSpc>
                <a:spcPct val="150000"/>
              </a:lnSpc>
              <a:spcBef>
                <a:spcPts val="0"/>
              </a:spcBef>
              <a:spcAft>
                <a:spcPts val="0"/>
              </a:spcAft>
              <a:buNone/>
            </a:pPr>
            <a:r>
              <a:t/>
            </a:r>
            <a:endParaRPr sz="1600">
              <a:latin typeface="Arial"/>
              <a:ea typeface="Arial"/>
              <a:cs typeface="Arial"/>
              <a:sym typeface="Arial"/>
            </a:endParaRPr>
          </a:p>
          <a:p>
            <a:pPr indent="0" lvl="0" marL="0" rtl="0" algn="l">
              <a:lnSpc>
                <a:spcPct val="150000"/>
              </a:lnSpc>
              <a:spcBef>
                <a:spcPts val="0"/>
              </a:spcBef>
              <a:spcAft>
                <a:spcPts val="0"/>
              </a:spcAft>
              <a:buNone/>
            </a:pPr>
            <a:r>
              <a:t/>
            </a:r>
            <a:endParaRPr sz="1600">
              <a:latin typeface="Arial"/>
              <a:ea typeface="Arial"/>
              <a:cs typeface="Arial"/>
              <a:sym typeface="Arial"/>
            </a:endParaRPr>
          </a:p>
        </p:txBody>
      </p:sp>
      <p:pic>
        <p:nvPicPr>
          <p:cNvPr id="644" name="Google Shape;644;g39f544baa39_0_698"/>
          <p:cNvPicPr preferRelativeResize="0"/>
          <p:nvPr/>
        </p:nvPicPr>
        <p:blipFill>
          <a:blip r:embed="rId3">
            <a:alphaModFix/>
          </a:blip>
          <a:stretch>
            <a:fillRect/>
          </a:stretch>
        </p:blipFill>
        <p:spPr>
          <a:xfrm>
            <a:off x="6755975" y="1948700"/>
            <a:ext cx="5436024" cy="4164300"/>
          </a:xfrm>
          <a:prstGeom prst="rect">
            <a:avLst/>
          </a:prstGeom>
          <a:noFill/>
          <a:ln>
            <a:noFill/>
          </a:ln>
        </p:spPr>
      </p:pic>
      <p:pic>
        <p:nvPicPr>
          <p:cNvPr id="645" name="Google Shape;645;g39f544baa39_0_698"/>
          <p:cNvPicPr preferRelativeResize="0"/>
          <p:nvPr/>
        </p:nvPicPr>
        <p:blipFill>
          <a:blip r:embed="rId4">
            <a:alphaModFix/>
          </a:blip>
          <a:stretch>
            <a:fillRect/>
          </a:stretch>
        </p:blipFill>
        <p:spPr>
          <a:xfrm>
            <a:off x="917925" y="3475475"/>
            <a:ext cx="4377026" cy="2407350"/>
          </a:xfrm>
          <a:prstGeom prst="rect">
            <a:avLst/>
          </a:prstGeom>
          <a:noFill/>
          <a:ln>
            <a:noFill/>
          </a:ln>
        </p:spPr>
      </p:pic>
      <p:sp>
        <p:nvSpPr>
          <p:cNvPr id="646" name="Google Shape;646;g39f544baa39_0_698"/>
          <p:cNvSpPr txBox="1"/>
          <p:nvPr/>
        </p:nvSpPr>
        <p:spPr>
          <a:xfrm>
            <a:off x="2909944" y="5882816"/>
            <a:ext cx="34290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1" lang="ru-RU" sz="1600">
                <a:solidFill>
                  <a:srgbClr val="000000"/>
                </a:solidFill>
                <a:latin typeface="Roboto"/>
                <a:ea typeface="Roboto"/>
                <a:cs typeface="Roboto"/>
                <a:sym typeface="Roboto"/>
              </a:rPr>
              <a:t>“Don't desert me here in the desert!”</a:t>
            </a:r>
            <a:endParaRPr sz="1600">
              <a:solidFill>
                <a:srgbClr val="000000"/>
              </a:solidFill>
              <a:latin typeface="Calibri"/>
              <a:ea typeface="Calibri"/>
              <a:cs typeface="Calibri"/>
              <a:sym typeface="Calibri"/>
            </a:endParaRPr>
          </a:p>
        </p:txBody>
      </p:sp>
      <p:sp>
        <p:nvSpPr>
          <p:cNvPr id="647" name="Google Shape;647;g39f544baa39_0_698"/>
          <p:cNvSpPr txBox="1"/>
          <p:nvPr/>
        </p:nvSpPr>
        <p:spPr>
          <a:xfrm>
            <a:off x="855985" y="5882814"/>
            <a:ext cx="1118100" cy="315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ru-RU" sz="1600">
                <a:latin typeface="Roboto"/>
                <a:ea typeface="Roboto"/>
                <a:cs typeface="Roboto"/>
                <a:sym typeface="Roboto"/>
              </a:rPr>
              <a:t>Tacotron2</a:t>
            </a:r>
            <a:endParaRPr b="1" sz="1600">
              <a:solidFill>
                <a:srgbClr val="000000"/>
              </a:solidFill>
              <a:latin typeface="Calibri"/>
              <a:ea typeface="Calibri"/>
              <a:cs typeface="Calibri"/>
              <a:sym typeface="Calibri"/>
            </a:endParaRPr>
          </a:p>
        </p:txBody>
      </p:sp>
      <p:pic>
        <p:nvPicPr>
          <p:cNvPr id="648" name="Google Shape;648;g39f544baa39_0_698" title="tacotron2.wav">
            <a:hlinkClick r:id="rId5"/>
          </p:cNvPr>
          <p:cNvPicPr preferRelativeResize="0"/>
          <p:nvPr/>
        </p:nvPicPr>
        <p:blipFill>
          <a:blip r:embed="rId6">
            <a:alphaModFix/>
          </a:blip>
          <a:stretch>
            <a:fillRect/>
          </a:stretch>
        </p:blipFill>
        <p:spPr>
          <a:xfrm>
            <a:off x="2274263" y="5812014"/>
            <a:ext cx="457200" cy="457200"/>
          </a:xfrm>
          <a:prstGeom prst="rect">
            <a:avLst/>
          </a:prstGeom>
          <a:noFill/>
          <a:ln>
            <a:noFill/>
          </a:ln>
        </p:spPr>
      </p:pic>
      <p:sp>
        <p:nvSpPr>
          <p:cNvPr id="649" name="Google Shape;649;g39f544baa39_0_698"/>
          <p:cNvSpPr txBox="1"/>
          <p:nvPr/>
        </p:nvSpPr>
        <p:spPr>
          <a:xfrm>
            <a:off x="917925" y="6203091"/>
            <a:ext cx="1206900" cy="762000"/>
          </a:xfrm>
          <a:prstGeom prst="rect">
            <a:avLst/>
          </a:prstGeom>
          <a:noFill/>
          <a:ln>
            <a:noFill/>
          </a:ln>
        </p:spPr>
        <p:txBody>
          <a:bodyPr anchorCtr="0" anchor="t" bIns="34275" lIns="68575" spcFirstLastPara="1" rIns="68575" wrap="square" tIns="34275">
            <a:spAutoFit/>
          </a:bodyPr>
          <a:lstStyle/>
          <a:p>
            <a:pPr indent="0" lvl="0" marL="0" rtl="0" algn="l">
              <a:lnSpc>
                <a:spcPct val="150000"/>
              </a:lnSpc>
              <a:spcBef>
                <a:spcPts val="0"/>
              </a:spcBef>
              <a:spcAft>
                <a:spcPts val="0"/>
              </a:spcAft>
              <a:buClr>
                <a:schemeClr val="dk1"/>
              </a:buClr>
              <a:buSzPts val="1100"/>
              <a:buFont typeface="Arial"/>
              <a:buNone/>
            </a:pPr>
            <a:r>
              <a:rPr lang="ru-RU" sz="1800" u="sng">
                <a:solidFill>
                  <a:schemeClr val="hlink"/>
                </a:solidFill>
                <a:hlinkClick r:id="rId7"/>
              </a:rPr>
              <a:t>Demo</a:t>
            </a:r>
            <a:endParaRPr sz="1800">
              <a:solidFill>
                <a:srgbClr val="0A0519"/>
              </a:solidFill>
            </a:endParaRPr>
          </a:p>
          <a:p>
            <a:pPr indent="0" lvl="0" marL="0" marR="0" rtl="0" algn="l">
              <a:spcBef>
                <a:spcPts val="0"/>
              </a:spcBef>
              <a:spcAft>
                <a:spcPts val="0"/>
              </a:spcAft>
              <a:buNone/>
            </a:pPr>
            <a:r>
              <a:t/>
            </a:r>
            <a:endParaRPr i="1" sz="1800">
              <a:latin typeface="Roboto"/>
              <a:ea typeface="Roboto"/>
              <a:cs typeface="Roboto"/>
              <a:sym typeface="Roboto"/>
            </a:endParaRPr>
          </a:p>
        </p:txBody>
      </p:sp>
      <p:sp>
        <p:nvSpPr>
          <p:cNvPr id="650" name="Google Shape;650;g39f544baa39_0_698"/>
          <p:cNvSpPr txBox="1"/>
          <p:nvPr>
            <p:ph idx="3" type="body"/>
          </p:nvPr>
        </p:nvSpPr>
        <p:spPr>
          <a:xfrm>
            <a:off x="8005329" y="6156525"/>
            <a:ext cx="4319100" cy="60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A0519"/>
              </a:buClr>
              <a:buSzPts val="1400"/>
              <a:buNone/>
            </a:pPr>
            <a:r>
              <a:rPr lang="ru-RU" sz="1600" u="sng">
                <a:solidFill>
                  <a:schemeClr val="hlink"/>
                </a:solidFill>
                <a:hlinkClick r:id="rId8"/>
              </a:rPr>
              <a:t>Статья</a:t>
            </a:r>
            <a:r>
              <a:rPr lang="ru-RU" sz="1600"/>
              <a:t>, </a:t>
            </a:r>
            <a:r>
              <a:rPr lang="ru-RU" sz="1600" u="sng">
                <a:solidFill>
                  <a:schemeClr val="hlink"/>
                </a:solidFill>
                <a:hlinkClick r:id="rId9"/>
              </a:rPr>
              <a:t>github</a:t>
            </a:r>
            <a:r>
              <a:rPr lang="ru-RU" sz="1600"/>
              <a:t>, </a:t>
            </a:r>
            <a:r>
              <a:rPr lang="ru-RU" sz="1600" u="sng">
                <a:solidFill>
                  <a:schemeClr val="hlink"/>
                </a:solidFill>
                <a:hlinkClick r:id="rId10"/>
              </a:rPr>
              <a:t>github</a:t>
            </a:r>
            <a:endParaRPr sz="16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g39f544baa39_0_556"/>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A0519"/>
              </a:buClr>
              <a:buSzPts val="4400"/>
              <a:buFont typeface="Wix Madefor Display"/>
              <a:buNone/>
            </a:pPr>
            <a:r>
              <a:rPr lang="ru-RU"/>
              <a:t>Tacotron2 (2018)</a:t>
            </a:r>
            <a:endParaRPr/>
          </a:p>
        </p:txBody>
      </p:sp>
      <p:sp>
        <p:nvSpPr>
          <p:cNvPr id="656" name="Google Shape;656;g39f544baa39_0_556"/>
          <p:cNvSpPr txBox="1"/>
          <p:nvPr>
            <p:ph idx="2" type="body"/>
          </p:nvPr>
        </p:nvSpPr>
        <p:spPr>
          <a:xfrm>
            <a:off x="504675" y="2178150"/>
            <a:ext cx="9537600" cy="848700"/>
          </a:xfrm>
          <a:prstGeom prst="rect">
            <a:avLst/>
          </a:prstGeom>
          <a:noFill/>
          <a:ln>
            <a:noFill/>
          </a:ln>
        </p:spPr>
        <p:txBody>
          <a:bodyPr anchorCtr="0" anchor="t" bIns="45700" lIns="91425" spcFirstLastPara="1" rIns="91425" wrap="square" tIns="45700">
            <a:normAutofit/>
          </a:bodyPr>
          <a:lstStyle/>
          <a:p>
            <a:pPr indent="-355600" lvl="0" marL="457200" rtl="0" algn="l">
              <a:lnSpc>
                <a:spcPct val="90000"/>
              </a:lnSpc>
              <a:spcBef>
                <a:spcPts val="0"/>
              </a:spcBef>
              <a:spcAft>
                <a:spcPts val="0"/>
              </a:spcAft>
              <a:buSzPts val="2000"/>
              <a:buFont typeface="Arial"/>
              <a:buChar char="•"/>
            </a:pPr>
            <a:r>
              <a:rPr lang="ru-RU">
                <a:latin typeface="Arial"/>
                <a:ea typeface="Arial"/>
                <a:cs typeface="Arial"/>
                <a:sym typeface="Arial"/>
              </a:rPr>
              <a:t>MOS лучше параметрической и конкатенативной систем</a:t>
            </a:r>
            <a:endParaRPr>
              <a:latin typeface="Arial"/>
              <a:ea typeface="Arial"/>
              <a:cs typeface="Arial"/>
              <a:sym typeface="Arial"/>
            </a:endParaRPr>
          </a:p>
          <a:p>
            <a:pPr indent="-355600" lvl="0" marL="457200" rtl="0" algn="l">
              <a:lnSpc>
                <a:spcPct val="90000"/>
              </a:lnSpc>
              <a:spcBef>
                <a:spcPts val="0"/>
              </a:spcBef>
              <a:spcAft>
                <a:spcPts val="0"/>
              </a:spcAft>
              <a:buSzPts val="2000"/>
              <a:buFont typeface="Arial"/>
              <a:buChar char="•"/>
            </a:pPr>
            <a:r>
              <a:rPr lang="ru-RU">
                <a:latin typeface="Arial"/>
                <a:ea typeface="Arial"/>
                <a:cs typeface="Arial"/>
                <a:sym typeface="Arial"/>
              </a:rPr>
              <a:t>Хорошо звучащие записи для одного голоса </a:t>
            </a:r>
            <a:endParaRPr>
              <a:latin typeface="Arial"/>
              <a:ea typeface="Arial"/>
              <a:cs typeface="Arial"/>
              <a:sym typeface="Arial"/>
            </a:endParaRPr>
          </a:p>
        </p:txBody>
      </p:sp>
      <p:pic>
        <p:nvPicPr>
          <p:cNvPr id="657" name="Google Shape;657;g39f544baa39_0_556"/>
          <p:cNvPicPr preferRelativeResize="0"/>
          <p:nvPr/>
        </p:nvPicPr>
        <p:blipFill>
          <a:blip r:embed="rId3">
            <a:alphaModFix/>
          </a:blip>
          <a:stretch>
            <a:fillRect/>
          </a:stretch>
        </p:blipFill>
        <p:spPr>
          <a:xfrm>
            <a:off x="792113" y="1702938"/>
            <a:ext cx="358324" cy="358324"/>
          </a:xfrm>
          <a:prstGeom prst="rect">
            <a:avLst/>
          </a:prstGeom>
          <a:noFill/>
          <a:ln>
            <a:noFill/>
          </a:ln>
        </p:spPr>
      </p:pic>
      <p:pic>
        <p:nvPicPr>
          <p:cNvPr id="658" name="Google Shape;658;g39f544baa39_0_556"/>
          <p:cNvPicPr preferRelativeResize="0"/>
          <p:nvPr/>
        </p:nvPicPr>
        <p:blipFill>
          <a:blip r:embed="rId4">
            <a:alphaModFix/>
          </a:blip>
          <a:stretch>
            <a:fillRect/>
          </a:stretch>
        </p:blipFill>
        <p:spPr>
          <a:xfrm>
            <a:off x="792117" y="3026850"/>
            <a:ext cx="358300" cy="358300"/>
          </a:xfrm>
          <a:prstGeom prst="rect">
            <a:avLst/>
          </a:prstGeom>
          <a:noFill/>
          <a:ln>
            <a:noFill/>
          </a:ln>
        </p:spPr>
      </p:pic>
      <p:sp>
        <p:nvSpPr>
          <p:cNvPr id="659" name="Google Shape;659;g39f544baa39_0_556"/>
          <p:cNvSpPr txBox="1"/>
          <p:nvPr>
            <p:ph idx="2" type="body"/>
          </p:nvPr>
        </p:nvSpPr>
        <p:spPr>
          <a:xfrm>
            <a:off x="626525" y="3532775"/>
            <a:ext cx="9537600" cy="848700"/>
          </a:xfrm>
          <a:prstGeom prst="rect">
            <a:avLst/>
          </a:prstGeom>
          <a:noFill/>
          <a:ln>
            <a:noFill/>
          </a:ln>
        </p:spPr>
        <p:txBody>
          <a:bodyPr anchorCtr="0" anchor="t" bIns="45700" lIns="91425" spcFirstLastPara="1" rIns="91425" wrap="square" tIns="45700">
            <a:normAutofit/>
          </a:bodyPr>
          <a:lstStyle/>
          <a:p>
            <a:pPr indent="-355600" lvl="0" marL="457200" rtl="0" algn="l">
              <a:lnSpc>
                <a:spcPct val="90000"/>
              </a:lnSpc>
              <a:spcBef>
                <a:spcPts val="0"/>
              </a:spcBef>
              <a:spcAft>
                <a:spcPts val="0"/>
              </a:spcAft>
              <a:buSzPts val="2000"/>
              <a:buFont typeface="Arial"/>
              <a:buChar char="•"/>
            </a:pPr>
            <a:r>
              <a:rPr lang="ru-RU">
                <a:latin typeface="Arial"/>
                <a:ea typeface="Arial"/>
                <a:cs typeface="Arial"/>
                <a:sym typeface="Arial"/>
              </a:rPr>
              <a:t>Нестабильное обучение из-за attention</a:t>
            </a:r>
            <a:endParaRPr>
              <a:latin typeface="Arial"/>
              <a:ea typeface="Arial"/>
              <a:cs typeface="Arial"/>
              <a:sym typeface="Arial"/>
            </a:endParaRPr>
          </a:p>
          <a:p>
            <a:pPr indent="-355600" lvl="0" marL="457200" rtl="0" algn="l">
              <a:lnSpc>
                <a:spcPct val="90000"/>
              </a:lnSpc>
              <a:spcBef>
                <a:spcPts val="0"/>
              </a:spcBef>
              <a:spcAft>
                <a:spcPts val="0"/>
              </a:spcAft>
              <a:buSzPts val="2000"/>
              <a:buFont typeface="Arial"/>
              <a:buChar char="•"/>
            </a:pPr>
            <a:r>
              <a:rPr lang="ru-RU">
                <a:latin typeface="Arial"/>
                <a:ea typeface="Arial"/>
                <a:cs typeface="Arial"/>
                <a:sym typeface="Arial"/>
              </a:rPr>
              <a:t>Проблемы с четкостью произношения, паузами, концом синтеза</a:t>
            </a:r>
            <a:endParaRPr>
              <a:latin typeface="Arial"/>
              <a:ea typeface="Arial"/>
              <a:cs typeface="Arial"/>
              <a:sym typeface="Arial"/>
            </a:endParaRPr>
          </a:p>
        </p:txBody>
      </p:sp>
      <p:pic>
        <p:nvPicPr>
          <p:cNvPr id="660" name="Google Shape;660;g39f544baa39_0_556"/>
          <p:cNvPicPr preferRelativeResize="0"/>
          <p:nvPr/>
        </p:nvPicPr>
        <p:blipFill>
          <a:blip r:embed="rId5">
            <a:alphaModFix/>
          </a:blip>
          <a:stretch>
            <a:fillRect/>
          </a:stretch>
        </p:blipFill>
        <p:spPr>
          <a:xfrm>
            <a:off x="1062400" y="4455325"/>
            <a:ext cx="3132925" cy="2349700"/>
          </a:xfrm>
          <a:prstGeom prst="rect">
            <a:avLst/>
          </a:prstGeom>
          <a:noFill/>
          <a:ln>
            <a:noFill/>
          </a:ln>
        </p:spPr>
      </p:pic>
      <p:pic>
        <p:nvPicPr>
          <p:cNvPr id="661" name="Google Shape;661;g39f544baa39_0_556"/>
          <p:cNvPicPr preferRelativeResize="0"/>
          <p:nvPr/>
        </p:nvPicPr>
        <p:blipFill>
          <a:blip r:embed="rId6">
            <a:alphaModFix/>
          </a:blip>
          <a:stretch>
            <a:fillRect/>
          </a:stretch>
        </p:blipFill>
        <p:spPr>
          <a:xfrm>
            <a:off x="8026425" y="4263062"/>
            <a:ext cx="3428495" cy="2573950"/>
          </a:xfrm>
          <a:prstGeom prst="rect">
            <a:avLst/>
          </a:prstGeom>
          <a:noFill/>
          <a:ln>
            <a:noFill/>
          </a:ln>
        </p:spPr>
      </p:pic>
      <p:pic>
        <p:nvPicPr>
          <p:cNvPr id="662" name="Google Shape;662;g39f544baa39_0_556"/>
          <p:cNvPicPr preferRelativeResize="0"/>
          <p:nvPr/>
        </p:nvPicPr>
        <p:blipFill>
          <a:blip r:embed="rId7">
            <a:alphaModFix/>
          </a:blip>
          <a:stretch>
            <a:fillRect/>
          </a:stretch>
        </p:blipFill>
        <p:spPr>
          <a:xfrm>
            <a:off x="4279450" y="4249394"/>
            <a:ext cx="3428500" cy="27076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39f544baa39_0_83"/>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История. Машина фон Кемпелена </a:t>
            </a:r>
            <a:endParaRPr/>
          </a:p>
        </p:txBody>
      </p:sp>
      <p:sp>
        <p:nvSpPr>
          <p:cNvPr id="118" name="Google Shape;118;g39f544baa39_0_83"/>
          <p:cNvSpPr txBox="1"/>
          <p:nvPr>
            <p:ph idx="2" type="body"/>
          </p:nvPr>
        </p:nvSpPr>
        <p:spPr>
          <a:xfrm>
            <a:off x="827600" y="3380325"/>
            <a:ext cx="6752700" cy="23172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150000"/>
              </a:lnSpc>
              <a:spcBef>
                <a:spcPts val="0"/>
              </a:spcBef>
              <a:spcAft>
                <a:spcPts val="0"/>
              </a:spcAft>
              <a:buClr>
                <a:schemeClr val="dk1"/>
              </a:buClr>
              <a:buSzPts val="1700"/>
              <a:buNone/>
            </a:pPr>
            <a:r>
              <a:rPr lang="ru-RU" sz="1800">
                <a:solidFill>
                  <a:schemeClr val="dk1"/>
                </a:solidFill>
                <a:latin typeface="Arial"/>
                <a:ea typeface="Arial"/>
                <a:cs typeface="Arial"/>
                <a:sym typeface="Arial"/>
              </a:rPr>
              <a:t>Машина фон Кемпелена – прототип голосового тракта человека</a:t>
            </a:r>
            <a:endParaRPr sz="1800">
              <a:solidFill>
                <a:schemeClr val="dk1"/>
              </a:solidFill>
              <a:latin typeface="Arial"/>
              <a:ea typeface="Arial"/>
              <a:cs typeface="Arial"/>
              <a:sym typeface="Arial"/>
            </a:endParaRPr>
          </a:p>
          <a:p>
            <a:pPr indent="0" lvl="0" marL="457200" rtl="0" algn="l">
              <a:lnSpc>
                <a:spcPct val="150000"/>
              </a:lnSpc>
              <a:spcBef>
                <a:spcPts val="0"/>
              </a:spcBef>
              <a:spcAft>
                <a:spcPts val="0"/>
              </a:spcAft>
              <a:buClr>
                <a:schemeClr val="dk1"/>
              </a:buClr>
              <a:buSzPts val="1700"/>
              <a:buNone/>
            </a:pPr>
            <a:r>
              <a:rPr lang="ru-RU" sz="1800">
                <a:solidFill>
                  <a:schemeClr val="dk1"/>
                </a:solidFill>
                <a:latin typeface="Arial"/>
                <a:ea typeface="Arial"/>
                <a:cs typeface="Arial"/>
                <a:sym typeface="Arial"/>
              </a:rPr>
              <a:t>поток воздуха – воздушные меха</a:t>
            </a:r>
            <a:endParaRPr sz="1800">
              <a:solidFill>
                <a:schemeClr val="dk1"/>
              </a:solidFill>
              <a:latin typeface="Arial"/>
              <a:ea typeface="Arial"/>
              <a:cs typeface="Arial"/>
              <a:sym typeface="Arial"/>
            </a:endParaRPr>
          </a:p>
          <a:p>
            <a:pPr indent="0" lvl="0" marL="457200" rtl="0" algn="l">
              <a:lnSpc>
                <a:spcPct val="150000"/>
              </a:lnSpc>
              <a:spcBef>
                <a:spcPts val="0"/>
              </a:spcBef>
              <a:spcAft>
                <a:spcPts val="0"/>
              </a:spcAft>
              <a:buClr>
                <a:schemeClr val="dk1"/>
              </a:buClr>
              <a:buSzPts val="1700"/>
              <a:buNone/>
            </a:pPr>
            <a:r>
              <a:rPr lang="ru-RU" sz="1800">
                <a:solidFill>
                  <a:schemeClr val="dk1"/>
                </a:solidFill>
                <a:latin typeface="Arial"/>
                <a:ea typeface="Arial"/>
                <a:cs typeface="Arial"/>
                <a:sym typeface="Arial"/>
              </a:rPr>
              <a:t>положение голосового тракта – трубки разной ширины</a:t>
            </a:r>
            <a:endParaRPr sz="1800">
              <a:solidFill>
                <a:schemeClr val="dk1"/>
              </a:solidFill>
              <a:latin typeface="Arial"/>
              <a:ea typeface="Arial"/>
              <a:cs typeface="Arial"/>
              <a:sym typeface="Arial"/>
            </a:endParaRPr>
          </a:p>
          <a:p>
            <a:pPr indent="0" lvl="0" marL="0" rtl="0" algn="l">
              <a:lnSpc>
                <a:spcPct val="150000"/>
              </a:lnSpc>
              <a:spcBef>
                <a:spcPts val="0"/>
              </a:spcBef>
              <a:spcAft>
                <a:spcPts val="0"/>
              </a:spcAft>
              <a:buClr>
                <a:schemeClr val="dk1"/>
              </a:buClr>
              <a:buSzPts val="1700"/>
              <a:buNone/>
            </a:pPr>
            <a:r>
              <a:rPr lang="ru-RU" sz="1800">
                <a:solidFill>
                  <a:schemeClr val="dk1"/>
                </a:solidFill>
                <a:latin typeface="Arial"/>
                <a:ea typeface="Arial"/>
                <a:cs typeface="Arial"/>
                <a:sym typeface="Arial"/>
              </a:rPr>
              <a:t>Ряд гласных и согласных звуков</a:t>
            </a:r>
            <a:endParaRPr sz="1800">
              <a:solidFill>
                <a:schemeClr val="dk1"/>
              </a:solidFill>
              <a:latin typeface="Arial"/>
              <a:ea typeface="Arial"/>
              <a:cs typeface="Arial"/>
              <a:sym typeface="Arial"/>
            </a:endParaRPr>
          </a:p>
          <a:p>
            <a:pPr indent="0" lvl="0" marL="0" rtl="0" algn="l">
              <a:spcBef>
                <a:spcPts val="0"/>
              </a:spcBef>
              <a:spcAft>
                <a:spcPts val="0"/>
              </a:spcAft>
              <a:buClr>
                <a:schemeClr val="dk1"/>
              </a:buClr>
              <a:buSzPts val="1700"/>
              <a:buFont typeface="Arial"/>
              <a:buNone/>
            </a:pPr>
            <a:r>
              <a:t/>
            </a:r>
            <a:endParaRPr sz="1800">
              <a:solidFill>
                <a:schemeClr val="dk1"/>
              </a:solidFill>
              <a:latin typeface="Arial"/>
              <a:ea typeface="Arial"/>
              <a:cs typeface="Arial"/>
              <a:sym typeface="Arial"/>
            </a:endParaRPr>
          </a:p>
        </p:txBody>
      </p:sp>
      <p:sp>
        <p:nvSpPr>
          <p:cNvPr id="119" name="Google Shape;119;g39f544baa39_0_83"/>
          <p:cNvSpPr/>
          <p:nvPr/>
        </p:nvSpPr>
        <p:spPr>
          <a:xfrm>
            <a:off x="569125" y="1641600"/>
            <a:ext cx="9006600" cy="617700"/>
          </a:xfrm>
          <a:prstGeom prst="rightArrow">
            <a:avLst>
              <a:gd fmla="val 50000" name="adj1"/>
              <a:gd fmla="val 50000" name="adj2"/>
            </a:avLst>
          </a:prstGeom>
          <a:gradFill>
            <a:gsLst>
              <a:gs pos="0">
                <a:srgbClr val="DFEAFB"/>
              </a:gs>
              <a:gs pos="100000">
                <a:srgbClr val="6E9CE7"/>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pic>
        <p:nvPicPr>
          <p:cNvPr id="120" name="Google Shape;120;g39f544baa39_0_83"/>
          <p:cNvPicPr preferRelativeResize="0"/>
          <p:nvPr/>
        </p:nvPicPr>
        <p:blipFill>
          <a:blip r:embed="rId3">
            <a:alphaModFix/>
          </a:blip>
          <a:stretch>
            <a:fillRect/>
          </a:stretch>
        </p:blipFill>
        <p:spPr>
          <a:xfrm flipH="1" rot="5400000">
            <a:off x="482362" y="2199740"/>
            <a:ext cx="432000" cy="258475"/>
          </a:xfrm>
          <a:prstGeom prst="rect">
            <a:avLst/>
          </a:prstGeom>
          <a:noFill/>
          <a:ln>
            <a:noFill/>
          </a:ln>
        </p:spPr>
      </p:pic>
      <p:sp>
        <p:nvSpPr>
          <p:cNvPr id="121" name="Google Shape;121;g39f544baa39_0_83"/>
          <p:cNvSpPr txBox="1"/>
          <p:nvPr>
            <p:ph idx="2" type="body"/>
          </p:nvPr>
        </p:nvSpPr>
        <p:spPr>
          <a:xfrm>
            <a:off x="369925" y="2512377"/>
            <a:ext cx="910500" cy="345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700"/>
              <a:buNone/>
            </a:pPr>
            <a:r>
              <a:rPr lang="ru-RU">
                <a:solidFill>
                  <a:schemeClr val="dk1"/>
                </a:solidFill>
                <a:latin typeface="Calibri"/>
                <a:ea typeface="Calibri"/>
                <a:cs typeface="Calibri"/>
                <a:sym typeface="Calibri"/>
              </a:rPr>
              <a:t>1788</a:t>
            </a:r>
            <a:endParaRPr/>
          </a:p>
        </p:txBody>
      </p:sp>
      <p:pic>
        <p:nvPicPr>
          <p:cNvPr id="122" name="Google Shape;122;g39f544baa39_0_83"/>
          <p:cNvPicPr preferRelativeResize="0"/>
          <p:nvPr/>
        </p:nvPicPr>
        <p:blipFill>
          <a:blip r:embed="rId4">
            <a:alphaModFix/>
          </a:blip>
          <a:stretch>
            <a:fillRect/>
          </a:stretch>
        </p:blipFill>
        <p:spPr>
          <a:xfrm>
            <a:off x="8418075" y="2644576"/>
            <a:ext cx="2714235" cy="398144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g39f544baa39_0_637"/>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Улучшения модели Tacotron2</a:t>
            </a:r>
            <a:endParaRPr/>
          </a:p>
        </p:txBody>
      </p:sp>
      <p:sp>
        <p:nvSpPr>
          <p:cNvPr id="668" name="Google Shape;668;g39f544baa39_0_637"/>
          <p:cNvSpPr txBox="1"/>
          <p:nvPr>
            <p:ph idx="2" type="body"/>
          </p:nvPr>
        </p:nvSpPr>
        <p:spPr>
          <a:xfrm>
            <a:off x="1013852" y="1738325"/>
            <a:ext cx="10800000" cy="4164300"/>
          </a:xfrm>
          <a:prstGeom prst="rect">
            <a:avLst/>
          </a:prstGeom>
          <a:noFill/>
          <a:ln>
            <a:noFill/>
          </a:ln>
        </p:spPr>
        <p:txBody>
          <a:bodyPr anchorCtr="0" anchor="t" bIns="45700" lIns="91425" spcFirstLastPara="1" rIns="91425" wrap="square" tIns="45700">
            <a:normAutofit/>
          </a:bodyPr>
          <a:lstStyle/>
          <a:p>
            <a:pPr indent="-355600" lvl="0" marL="457200" rtl="0" algn="l">
              <a:lnSpc>
                <a:spcPct val="150000"/>
              </a:lnSpc>
              <a:spcBef>
                <a:spcPts val="0"/>
              </a:spcBef>
              <a:spcAft>
                <a:spcPts val="0"/>
              </a:spcAft>
              <a:buSzPts val="2000"/>
              <a:buChar char="❏"/>
            </a:pPr>
            <a:r>
              <a:rPr lang="ru-RU">
                <a:latin typeface="Arial"/>
                <a:ea typeface="Arial"/>
                <a:cs typeface="Arial"/>
                <a:sym typeface="Arial"/>
              </a:rPr>
              <a:t>Замена LSA attention</a:t>
            </a:r>
            <a:endParaRPr>
              <a:latin typeface="Arial"/>
              <a:ea typeface="Arial"/>
              <a:cs typeface="Arial"/>
              <a:sym typeface="Arial"/>
            </a:endParaRPr>
          </a:p>
          <a:p>
            <a:pPr indent="-342900" lvl="0" marL="914400" rtl="0" algn="l">
              <a:lnSpc>
                <a:spcPct val="150000"/>
              </a:lnSpc>
              <a:spcBef>
                <a:spcPts val="0"/>
              </a:spcBef>
              <a:spcAft>
                <a:spcPts val="0"/>
              </a:spcAft>
              <a:buSzPts val="1800"/>
              <a:buFont typeface="Arial"/>
              <a:buChar char="-"/>
            </a:pPr>
            <a:r>
              <a:rPr lang="ru-RU" sz="1800">
                <a:latin typeface="Arial"/>
                <a:ea typeface="Arial"/>
                <a:cs typeface="Arial"/>
                <a:sym typeface="Arial"/>
              </a:rPr>
              <a:t>на другие типы: e.g. stepwise monotonic attention (</a:t>
            </a:r>
            <a:r>
              <a:rPr lang="ru-RU" sz="1800" u="sng">
                <a:solidFill>
                  <a:schemeClr val="hlink"/>
                </a:solidFill>
                <a:latin typeface="Arial"/>
                <a:ea typeface="Arial"/>
                <a:cs typeface="Arial"/>
                <a:sym typeface="Arial"/>
                <a:hlinkClick r:id="rId3"/>
              </a:rPr>
              <a:t>paper</a:t>
            </a:r>
            <a:r>
              <a:rPr lang="ru-RU" sz="1800">
                <a:latin typeface="Arial"/>
                <a:ea typeface="Arial"/>
                <a:cs typeface="Arial"/>
                <a:sym typeface="Arial"/>
              </a:rPr>
              <a:t>)</a:t>
            </a:r>
            <a:endParaRPr sz="1800">
              <a:latin typeface="Arial"/>
              <a:ea typeface="Arial"/>
              <a:cs typeface="Arial"/>
              <a:sym typeface="Arial"/>
            </a:endParaRPr>
          </a:p>
          <a:p>
            <a:pPr indent="-342900" lvl="0" marL="914400" rtl="0" algn="l">
              <a:lnSpc>
                <a:spcPct val="150000"/>
              </a:lnSpc>
              <a:spcBef>
                <a:spcPts val="0"/>
              </a:spcBef>
              <a:spcAft>
                <a:spcPts val="0"/>
              </a:spcAft>
              <a:buSzPts val="1800"/>
              <a:buFont typeface="Arial"/>
              <a:buChar char="-"/>
            </a:pPr>
            <a:r>
              <a:rPr lang="ru-RU" sz="1800">
                <a:latin typeface="Arial"/>
                <a:ea typeface="Arial"/>
                <a:cs typeface="Arial"/>
                <a:sym typeface="Arial"/>
              </a:rPr>
              <a:t>на duration predictor: Non-attentive Tacotron (</a:t>
            </a:r>
            <a:r>
              <a:rPr lang="ru-RU" sz="1800" u="sng">
                <a:solidFill>
                  <a:schemeClr val="hlink"/>
                </a:solidFill>
                <a:latin typeface="Arial"/>
                <a:ea typeface="Arial"/>
                <a:cs typeface="Arial"/>
                <a:sym typeface="Arial"/>
                <a:hlinkClick r:id="rId4"/>
              </a:rPr>
              <a:t>paper</a:t>
            </a:r>
            <a:r>
              <a:rPr lang="ru-RU" sz="1800">
                <a:latin typeface="Arial"/>
                <a:ea typeface="Arial"/>
                <a:cs typeface="Arial"/>
                <a:sym typeface="Arial"/>
              </a:rPr>
              <a:t>)</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ru-RU" sz="1800">
                <a:latin typeface="Arial"/>
                <a:ea typeface="Arial"/>
                <a:cs typeface="Arial"/>
                <a:sym typeface="Arial"/>
              </a:rPr>
              <a:t>Контроль просодией</a:t>
            </a:r>
            <a:endParaRPr sz="1800">
              <a:latin typeface="Arial"/>
              <a:ea typeface="Arial"/>
              <a:cs typeface="Arial"/>
              <a:sym typeface="Arial"/>
            </a:endParaRPr>
          </a:p>
          <a:p>
            <a:pPr indent="-342900" lvl="0" marL="914400" rtl="0" algn="l">
              <a:lnSpc>
                <a:spcPct val="115000"/>
              </a:lnSpc>
              <a:spcBef>
                <a:spcPts val="0"/>
              </a:spcBef>
              <a:spcAft>
                <a:spcPts val="0"/>
              </a:spcAft>
              <a:buSzPts val="1800"/>
              <a:buFont typeface="Arial"/>
              <a:buChar char="-"/>
            </a:pPr>
            <a:r>
              <a:rPr lang="ru-RU" sz="1800">
                <a:latin typeface="Arial"/>
                <a:ea typeface="Arial"/>
                <a:cs typeface="Arial"/>
                <a:sym typeface="Arial"/>
              </a:rPr>
              <a:t>Prosody-Tacotron (</a:t>
            </a:r>
            <a:r>
              <a:rPr lang="ru-RU" sz="1800" u="sng">
                <a:solidFill>
                  <a:schemeClr val="hlink"/>
                </a:solidFill>
                <a:latin typeface="Arial"/>
                <a:ea typeface="Arial"/>
                <a:cs typeface="Arial"/>
                <a:sym typeface="Arial"/>
                <a:hlinkClick r:id="rId5"/>
              </a:rPr>
              <a:t>paper</a:t>
            </a:r>
            <a:r>
              <a:rPr lang="ru-RU" sz="1800">
                <a:latin typeface="Arial"/>
                <a:ea typeface="Arial"/>
                <a:cs typeface="Arial"/>
                <a:sym typeface="Arial"/>
              </a:rPr>
              <a:t>)</a:t>
            </a:r>
            <a:endParaRPr sz="1800">
              <a:latin typeface="Arial"/>
              <a:ea typeface="Arial"/>
              <a:cs typeface="Arial"/>
              <a:sym typeface="Arial"/>
            </a:endParaRPr>
          </a:p>
          <a:p>
            <a:pPr indent="-342900" lvl="0" marL="914400" rtl="0" algn="l">
              <a:lnSpc>
                <a:spcPct val="115000"/>
              </a:lnSpc>
              <a:spcBef>
                <a:spcPts val="0"/>
              </a:spcBef>
              <a:spcAft>
                <a:spcPts val="0"/>
              </a:spcAft>
              <a:buSzPts val="1800"/>
              <a:buFont typeface="Arial"/>
              <a:buChar char="-"/>
            </a:pPr>
            <a:r>
              <a:rPr lang="ru-RU" sz="1800">
                <a:latin typeface="Arial"/>
                <a:ea typeface="Arial"/>
                <a:cs typeface="Arial"/>
                <a:sym typeface="Arial"/>
              </a:rPr>
              <a:t>Tacotron-GST (</a:t>
            </a:r>
            <a:r>
              <a:rPr lang="ru-RU" sz="1800" u="sng">
                <a:solidFill>
                  <a:schemeClr val="hlink"/>
                </a:solidFill>
                <a:latin typeface="Arial"/>
                <a:ea typeface="Arial"/>
                <a:cs typeface="Arial"/>
                <a:sym typeface="Arial"/>
                <a:hlinkClick r:id="rId6"/>
              </a:rPr>
              <a:t>paper</a:t>
            </a:r>
            <a:r>
              <a:rPr lang="ru-RU" sz="1800">
                <a:latin typeface="Arial"/>
                <a:ea typeface="Arial"/>
                <a:cs typeface="Arial"/>
                <a:sym typeface="Arial"/>
              </a:rPr>
              <a:t>)</a:t>
            </a:r>
            <a:endParaRPr sz="1800">
              <a:latin typeface="Arial"/>
              <a:ea typeface="Arial"/>
              <a:cs typeface="Arial"/>
              <a:sym typeface="Arial"/>
            </a:endParaRPr>
          </a:p>
          <a:p>
            <a:pPr indent="-342900" lvl="0" marL="914400" rtl="0" algn="l">
              <a:lnSpc>
                <a:spcPct val="115000"/>
              </a:lnSpc>
              <a:spcBef>
                <a:spcPts val="0"/>
              </a:spcBef>
              <a:spcAft>
                <a:spcPts val="0"/>
              </a:spcAft>
              <a:buSzPts val="1800"/>
              <a:buFont typeface="Arial"/>
              <a:buChar char="-"/>
            </a:pPr>
            <a:r>
              <a:rPr lang="ru-RU" sz="1800">
                <a:latin typeface="Arial"/>
                <a:ea typeface="Arial"/>
                <a:cs typeface="Arial"/>
                <a:sym typeface="Arial"/>
              </a:rPr>
              <a:t>GMVAE-Tacotron (</a:t>
            </a:r>
            <a:r>
              <a:rPr lang="ru-RU" sz="1800" u="sng">
                <a:solidFill>
                  <a:schemeClr val="hlink"/>
                </a:solidFill>
                <a:latin typeface="Arial"/>
                <a:ea typeface="Arial"/>
                <a:cs typeface="Arial"/>
                <a:sym typeface="Arial"/>
                <a:hlinkClick r:id="rId7"/>
              </a:rPr>
              <a:t>paper</a:t>
            </a:r>
            <a:r>
              <a:rPr lang="ru-RU" sz="1800">
                <a:latin typeface="Arial"/>
                <a:ea typeface="Arial"/>
                <a:cs typeface="Arial"/>
                <a:sym typeface="Arial"/>
              </a:rPr>
              <a:t>)</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ru-RU" sz="1800">
                <a:latin typeface="Arial"/>
                <a:ea typeface="Arial"/>
                <a:cs typeface="Arial"/>
                <a:sym typeface="Arial"/>
              </a:rPr>
              <a:t>Генерация для нескольких языков (</a:t>
            </a:r>
            <a:r>
              <a:rPr lang="ru-RU" sz="1800" u="sng">
                <a:solidFill>
                  <a:schemeClr val="hlink"/>
                </a:solidFill>
                <a:latin typeface="Arial"/>
                <a:ea typeface="Arial"/>
                <a:cs typeface="Arial"/>
                <a:sym typeface="Arial"/>
                <a:hlinkClick r:id="rId8"/>
              </a:rPr>
              <a:t>paper</a:t>
            </a:r>
            <a:r>
              <a:rPr lang="ru-RU" sz="1800">
                <a:latin typeface="Arial"/>
                <a:ea typeface="Arial"/>
                <a:cs typeface="Arial"/>
                <a:sym typeface="Arial"/>
              </a:rPr>
              <a:t>)</a:t>
            </a:r>
            <a:endParaRPr sz="1800">
              <a:latin typeface="Arial"/>
              <a:ea typeface="Arial"/>
              <a:cs typeface="Arial"/>
              <a:sym typeface="Arial"/>
            </a:endParaRPr>
          </a:p>
          <a:p>
            <a:pPr indent="0" lvl="0" marL="0" rtl="0" algn="l">
              <a:lnSpc>
                <a:spcPct val="115000"/>
              </a:lnSpc>
              <a:spcBef>
                <a:spcPts val="0"/>
              </a:spcBef>
              <a:spcAft>
                <a:spcPts val="0"/>
              </a:spcAft>
              <a:buNone/>
            </a:pPr>
            <a:r>
              <a:t/>
            </a:r>
            <a:endParaRPr sz="1800">
              <a:latin typeface="Arial"/>
              <a:ea typeface="Arial"/>
              <a:cs typeface="Arial"/>
              <a:sym typeface="Arial"/>
            </a:endParaRPr>
          </a:p>
          <a:p>
            <a:pPr indent="0" lvl="0" marL="0" rtl="0" algn="l">
              <a:lnSpc>
                <a:spcPct val="115000"/>
              </a:lnSpc>
              <a:spcBef>
                <a:spcPts val="0"/>
              </a:spcBef>
              <a:spcAft>
                <a:spcPts val="0"/>
              </a:spcAft>
              <a:buNone/>
            </a:pPr>
            <a:r>
              <a:t/>
            </a:r>
            <a:endParaRPr sz="1800">
              <a:latin typeface="Arial"/>
              <a:ea typeface="Arial"/>
              <a:cs typeface="Arial"/>
              <a:sym typeface="Arial"/>
            </a:endParaRPr>
          </a:p>
          <a:p>
            <a:pPr indent="0" lvl="0" marL="0" rtl="0" algn="l">
              <a:lnSpc>
                <a:spcPct val="115000"/>
              </a:lnSpc>
              <a:spcBef>
                <a:spcPts val="0"/>
              </a:spcBef>
              <a:spcAft>
                <a:spcPts val="0"/>
              </a:spcAft>
              <a:buNone/>
            </a:pPr>
            <a:r>
              <a:rPr lang="ru-RU" sz="1800">
                <a:latin typeface="Arial"/>
                <a:ea typeface="Arial"/>
                <a:cs typeface="Arial"/>
                <a:sym typeface="Arial"/>
              </a:rPr>
              <a:t>До сих пор используется в продуктовых решениях, хоть и со значительными модификациями</a:t>
            </a:r>
            <a:endParaRPr sz="1800">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pic>
        <p:nvPicPr>
          <p:cNvPr id="673" name="Google Shape;673;g39f544baa39_0_63"/>
          <p:cNvPicPr preferRelativeResize="0"/>
          <p:nvPr/>
        </p:nvPicPr>
        <p:blipFill rotWithShape="1">
          <a:blip r:embed="rId3">
            <a:alphaModFix/>
          </a:blip>
          <a:srcRect b="0" l="0" r="0" t="0"/>
          <a:stretch/>
        </p:blipFill>
        <p:spPr>
          <a:xfrm>
            <a:off x="6446700" y="1790675"/>
            <a:ext cx="5745300" cy="3845465"/>
          </a:xfrm>
          <a:prstGeom prst="rect">
            <a:avLst/>
          </a:prstGeom>
          <a:noFill/>
          <a:ln>
            <a:noFill/>
          </a:ln>
        </p:spPr>
      </p:pic>
      <p:sp>
        <p:nvSpPr>
          <p:cNvPr id="674" name="Google Shape;674;g39f544baa39_0_63"/>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FastSpeech2 (2020)</a:t>
            </a:r>
            <a:endParaRPr/>
          </a:p>
        </p:txBody>
      </p:sp>
      <p:sp>
        <p:nvSpPr>
          <p:cNvPr id="675" name="Google Shape;675;g39f544baa39_0_63"/>
          <p:cNvSpPr txBox="1"/>
          <p:nvPr>
            <p:ph idx="2" type="body"/>
          </p:nvPr>
        </p:nvSpPr>
        <p:spPr>
          <a:xfrm>
            <a:off x="504675" y="1738325"/>
            <a:ext cx="6171600" cy="4744200"/>
          </a:xfrm>
          <a:prstGeom prst="rect">
            <a:avLst/>
          </a:prstGeom>
          <a:noFill/>
          <a:ln>
            <a:noFill/>
          </a:ln>
        </p:spPr>
        <p:txBody>
          <a:bodyPr anchorCtr="0" anchor="t" bIns="45700" lIns="91425" spcFirstLastPara="1" rIns="91425" wrap="square" tIns="45700">
            <a:normAutofit/>
          </a:bodyPr>
          <a:lstStyle/>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Семейство </a:t>
            </a:r>
            <a:r>
              <a:rPr lang="ru-RU" sz="1600">
                <a:latin typeface="Arial"/>
                <a:ea typeface="Arial"/>
                <a:cs typeface="Arial"/>
                <a:sym typeface="Arial"/>
              </a:rPr>
              <a:t>Transformer-based </a:t>
            </a:r>
            <a:r>
              <a:rPr lang="ru-RU" sz="1600">
                <a:latin typeface="Arial"/>
                <a:ea typeface="Arial"/>
                <a:cs typeface="Arial"/>
                <a:sym typeface="Arial"/>
              </a:rPr>
              <a:t>моделей </a:t>
            </a:r>
            <a:endParaRPr sz="1600">
              <a:latin typeface="Arial"/>
              <a:ea typeface="Arial"/>
              <a:cs typeface="Arial"/>
              <a:sym typeface="Arial"/>
            </a:endParaRPr>
          </a:p>
          <a:p>
            <a:pPr indent="-330200" lvl="0" marL="457200" rtl="0" algn="l">
              <a:lnSpc>
                <a:spcPct val="150000"/>
              </a:lnSpc>
              <a:spcBef>
                <a:spcPts val="0"/>
              </a:spcBef>
              <a:spcAft>
                <a:spcPts val="0"/>
              </a:spcAft>
              <a:buSzPts val="1600"/>
              <a:buChar char="❏"/>
            </a:pPr>
            <a:r>
              <a:rPr lang="ru-RU" sz="1600">
                <a:latin typeface="Arial"/>
                <a:ea typeface="Arial"/>
                <a:cs typeface="Arial"/>
                <a:sym typeface="Arial"/>
              </a:rPr>
              <a:t>Неавторегрессионная</a:t>
            </a:r>
            <a:endParaRPr sz="1600">
              <a:latin typeface="Arial"/>
              <a:ea typeface="Arial"/>
              <a:cs typeface="Arial"/>
              <a:sym typeface="Arial"/>
            </a:endParaRPr>
          </a:p>
          <a:p>
            <a:pPr indent="-330200" lvl="0" marL="457200" rtl="0" algn="l">
              <a:lnSpc>
                <a:spcPct val="150000"/>
              </a:lnSpc>
              <a:spcBef>
                <a:spcPts val="0"/>
              </a:spcBef>
              <a:spcAft>
                <a:spcPts val="0"/>
              </a:spcAft>
              <a:buSzPts val="1600"/>
              <a:buChar char="❏"/>
            </a:pPr>
            <a:r>
              <a:rPr lang="ru-RU" sz="1600">
                <a:latin typeface="Arial"/>
                <a:ea typeface="Arial"/>
                <a:cs typeface="Arial"/>
                <a:sym typeface="Arial"/>
              </a:rPr>
              <a:t>Вход – фонемы, выход – мел-спектрограмма</a:t>
            </a:r>
            <a:endParaRPr sz="1600">
              <a:latin typeface="Arial"/>
              <a:ea typeface="Arial"/>
              <a:cs typeface="Arial"/>
              <a:sym typeface="Arial"/>
            </a:endParaRPr>
          </a:p>
        </p:txBody>
      </p:sp>
      <p:sp>
        <p:nvSpPr>
          <p:cNvPr id="676" name="Google Shape;676;g39f544baa39_0_63"/>
          <p:cNvSpPr txBox="1"/>
          <p:nvPr>
            <p:ph idx="3" type="body"/>
          </p:nvPr>
        </p:nvSpPr>
        <p:spPr>
          <a:xfrm>
            <a:off x="7882500" y="5636150"/>
            <a:ext cx="3567600" cy="600600"/>
          </a:xfrm>
          <a:prstGeom prst="rect">
            <a:avLst/>
          </a:prstGeom>
          <a:noFill/>
          <a:ln>
            <a:noFill/>
          </a:ln>
        </p:spPr>
        <p:txBody>
          <a:bodyPr anchorCtr="0" anchor="t" bIns="45700" lIns="91425" spcFirstLastPara="1" rIns="91425" wrap="square" tIns="45700">
            <a:normAutofit/>
          </a:bodyPr>
          <a:lstStyle/>
          <a:p>
            <a:pPr indent="0" lvl="0" marL="0" rtl="0" algn="l">
              <a:spcBef>
                <a:spcPts val="1100"/>
              </a:spcBef>
              <a:spcAft>
                <a:spcPts val="0"/>
              </a:spcAft>
              <a:buClr>
                <a:schemeClr val="dk1"/>
              </a:buClr>
              <a:buSzPts val="1500"/>
              <a:buFont typeface="Twentieth Century"/>
              <a:buNone/>
            </a:pPr>
            <a:r>
              <a:rPr lang="ru-RU" sz="1600" u="sng">
                <a:solidFill>
                  <a:schemeClr val="hlink"/>
                </a:solidFill>
                <a:hlinkClick r:id="rId4"/>
              </a:rPr>
              <a:t>с</a:t>
            </a:r>
            <a:r>
              <a:rPr lang="ru-RU" sz="1600" u="sng">
                <a:solidFill>
                  <a:schemeClr val="hlink"/>
                </a:solidFill>
                <a:hlinkClick r:id="rId5"/>
              </a:rPr>
              <a:t>татья</a:t>
            </a:r>
            <a:r>
              <a:rPr lang="ru-RU" sz="1600">
                <a:solidFill>
                  <a:schemeClr val="dk1"/>
                </a:solidFill>
              </a:rPr>
              <a:t>, </a:t>
            </a:r>
            <a:r>
              <a:rPr lang="ru-RU" sz="1600" u="sng">
                <a:solidFill>
                  <a:schemeClr val="hlink"/>
                </a:solidFill>
                <a:hlinkClick r:id="rId6"/>
              </a:rPr>
              <a:t>github</a:t>
            </a:r>
            <a:r>
              <a:rPr lang="ru-RU" sz="1600">
                <a:solidFill>
                  <a:schemeClr val="dk1"/>
                </a:solidFill>
              </a:rPr>
              <a:t>, </a:t>
            </a:r>
            <a:r>
              <a:rPr lang="ru-RU" sz="1600" u="sng">
                <a:solidFill>
                  <a:schemeClr val="hlink"/>
                </a:solidFill>
                <a:hlinkClick r:id="rId7"/>
              </a:rPr>
              <a:t>huggingface</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pic>
        <p:nvPicPr>
          <p:cNvPr id="681" name="Google Shape;681;g39f8323a2ce_0_28"/>
          <p:cNvPicPr preferRelativeResize="0"/>
          <p:nvPr/>
        </p:nvPicPr>
        <p:blipFill rotWithShape="1">
          <a:blip r:embed="rId3">
            <a:alphaModFix/>
          </a:blip>
          <a:srcRect b="0" l="0" r="0" t="0"/>
          <a:stretch/>
        </p:blipFill>
        <p:spPr>
          <a:xfrm>
            <a:off x="6446700" y="1790675"/>
            <a:ext cx="5745300" cy="3845465"/>
          </a:xfrm>
          <a:prstGeom prst="rect">
            <a:avLst/>
          </a:prstGeom>
          <a:noFill/>
          <a:ln>
            <a:noFill/>
          </a:ln>
        </p:spPr>
      </p:pic>
      <p:sp>
        <p:nvSpPr>
          <p:cNvPr id="682" name="Google Shape;682;g39f8323a2ce_0_28"/>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FastSpeech2 (2020)</a:t>
            </a:r>
            <a:endParaRPr/>
          </a:p>
        </p:txBody>
      </p:sp>
      <p:sp>
        <p:nvSpPr>
          <p:cNvPr id="683" name="Google Shape;683;g39f8323a2ce_0_28"/>
          <p:cNvSpPr txBox="1"/>
          <p:nvPr>
            <p:ph idx="2" type="body"/>
          </p:nvPr>
        </p:nvSpPr>
        <p:spPr>
          <a:xfrm>
            <a:off x="504675" y="1738325"/>
            <a:ext cx="6171600" cy="4982100"/>
          </a:xfrm>
          <a:prstGeom prst="rect">
            <a:avLst/>
          </a:prstGeom>
          <a:noFill/>
          <a:ln>
            <a:noFill/>
          </a:ln>
        </p:spPr>
        <p:txBody>
          <a:bodyPr anchorCtr="0" anchor="t" bIns="45700" lIns="91425" spcFirstLastPara="1" rIns="91425" wrap="square" tIns="45700">
            <a:normAutofit/>
          </a:bodyPr>
          <a:lstStyle/>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Семейство Transformer-based моделей </a:t>
            </a:r>
            <a:endParaRPr sz="1600">
              <a:latin typeface="Arial"/>
              <a:ea typeface="Arial"/>
              <a:cs typeface="Arial"/>
              <a:sym typeface="Arial"/>
            </a:endParaRPr>
          </a:p>
          <a:p>
            <a:pPr indent="-330200" lvl="0" marL="457200" rtl="0" algn="l">
              <a:lnSpc>
                <a:spcPct val="150000"/>
              </a:lnSpc>
              <a:spcBef>
                <a:spcPts val="0"/>
              </a:spcBef>
              <a:spcAft>
                <a:spcPts val="0"/>
              </a:spcAft>
              <a:buSzPts val="1600"/>
              <a:buChar char="❏"/>
            </a:pPr>
            <a:r>
              <a:rPr lang="ru-RU" sz="1600">
                <a:latin typeface="Arial"/>
                <a:ea typeface="Arial"/>
                <a:cs typeface="Arial"/>
                <a:sym typeface="Arial"/>
              </a:rPr>
              <a:t>Неавторегрессионная</a:t>
            </a:r>
            <a:endParaRPr sz="1600">
              <a:latin typeface="Arial"/>
              <a:ea typeface="Arial"/>
              <a:cs typeface="Arial"/>
              <a:sym typeface="Arial"/>
            </a:endParaRPr>
          </a:p>
          <a:p>
            <a:pPr indent="-330200" lvl="0" marL="457200" rtl="0" algn="l">
              <a:lnSpc>
                <a:spcPct val="150000"/>
              </a:lnSpc>
              <a:spcBef>
                <a:spcPts val="0"/>
              </a:spcBef>
              <a:spcAft>
                <a:spcPts val="0"/>
              </a:spcAft>
              <a:buSzPts val="1600"/>
              <a:buChar char="❏"/>
            </a:pPr>
            <a:r>
              <a:rPr lang="ru-RU" sz="1600">
                <a:latin typeface="Arial"/>
                <a:ea typeface="Arial"/>
                <a:cs typeface="Arial"/>
                <a:sym typeface="Arial"/>
              </a:rPr>
              <a:t>Вход – фонемы, выход – мел-спектрограмма</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3 блока:</a:t>
            </a:r>
            <a:endParaRPr sz="1600">
              <a:latin typeface="Arial"/>
              <a:ea typeface="Arial"/>
              <a:cs typeface="Arial"/>
              <a:sym typeface="Arial"/>
            </a:endParaRPr>
          </a:p>
          <a:p>
            <a:pPr indent="-330200" lvl="0" marL="914400" rtl="0" algn="l">
              <a:lnSpc>
                <a:spcPct val="115000"/>
              </a:lnSpc>
              <a:spcBef>
                <a:spcPts val="0"/>
              </a:spcBef>
              <a:spcAft>
                <a:spcPts val="0"/>
              </a:spcAft>
              <a:buSzPts val="1600"/>
              <a:buFont typeface="Arial"/>
              <a:buAutoNum type="arabicPeriod"/>
            </a:pPr>
            <a:r>
              <a:rPr b="1" lang="ru-RU" sz="1600">
                <a:latin typeface="Arial"/>
                <a:ea typeface="Arial"/>
                <a:cs typeface="Arial"/>
                <a:sym typeface="Arial"/>
              </a:rPr>
              <a:t>Encoder</a:t>
            </a:r>
            <a:r>
              <a:rPr lang="ru-RU" sz="1600">
                <a:latin typeface="Arial"/>
                <a:ea typeface="Arial"/>
                <a:cs typeface="Arial"/>
                <a:sym typeface="Arial"/>
              </a:rPr>
              <a:t> обрабатывает фонемы</a:t>
            </a:r>
            <a:endParaRPr sz="1600">
              <a:latin typeface="Arial"/>
              <a:ea typeface="Arial"/>
              <a:cs typeface="Arial"/>
              <a:sym typeface="Arial"/>
            </a:endParaRPr>
          </a:p>
        </p:txBody>
      </p:sp>
      <p:sp>
        <p:nvSpPr>
          <p:cNvPr id="684" name="Google Shape;684;g39f8323a2ce_0_28"/>
          <p:cNvSpPr txBox="1"/>
          <p:nvPr>
            <p:ph idx="3" type="body"/>
          </p:nvPr>
        </p:nvSpPr>
        <p:spPr>
          <a:xfrm>
            <a:off x="7882500" y="5636150"/>
            <a:ext cx="3567600" cy="600600"/>
          </a:xfrm>
          <a:prstGeom prst="rect">
            <a:avLst/>
          </a:prstGeom>
          <a:noFill/>
          <a:ln>
            <a:noFill/>
          </a:ln>
        </p:spPr>
        <p:txBody>
          <a:bodyPr anchorCtr="0" anchor="t" bIns="45700" lIns="91425" spcFirstLastPara="1" rIns="91425" wrap="square" tIns="45700">
            <a:normAutofit/>
          </a:bodyPr>
          <a:lstStyle/>
          <a:p>
            <a:pPr indent="0" lvl="0" marL="0" rtl="0" algn="l">
              <a:spcBef>
                <a:spcPts val="1100"/>
              </a:spcBef>
              <a:spcAft>
                <a:spcPts val="0"/>
              </a:spcAft>
              <a:buClr>
                <a:schemeClr val="dk1"/>
              </a:buClr>
              <a:buSzPts val="1500"/>
              <a:buNone/>
            </a:pPr>
            <a:r>
              <a:rPr lang="ru-RU" sz="1600" u="sng">
                <a:solidFill>
                  <a:schemeClr val="hlink"/>
                </a:solidFill>
                <a:hlinkClick r:id="rId4"/>
              </a:rPr>
              <a:t>статья</a:t>
            </a:r>
            <a:r>
              <a:rPr lang="ru-RU" sz="1600">
                <a:solidFill>
                  <a:schemeClr val="dk1"/>
                </a:solidFill>
              </a:rPr>
              <a:t>, </a:t>
            </a:r>
            <a:r>
              <a:rPr lang="ru-RU" sz="1600" u="sng">
                <a:solidFill>
                  <a:schemeClr val="hlink"/>
                </a:solidFill>
                <a:hlinkClick r:id="rId5"/>
              </a:rPr>
              <a:t>github</a:t>
            </a:r>
            <a:r>
              <a:rPr lang="ru-RU" sz="1600">
                <a:solidFill>
                  <a:schemeClr val="dk1"/>
                </a:solidFill>
              </a:rPr>
              <a:t>, </a:t>
            </a:r>
            <a:r>
              <a:rPr lang="ru-RU" sz="1600" u="sng">
                <a:solidFill>
                  <a:schemeClr val="hlink"/>
                </a:solidFill>
                <a:hlinkClick r:id="rId6"/>
              </a:rPr>
              <a:t>huggingface</a:t>
            </a:r>
            <a:endParaRPr sz="1600"/>
          </a:p>
        </p:txBody>
      </p:sp>
      <p:sp>
        <p:nvSpPr>
          <p:cNvPr id="685" name="Google Shape;685;g39f8323a2ce_0_28"/>
          <p:cNvSpPr/>
          <p:nvPr/>
        </p:nvSpPr>
        <p:spPr>
          <a:xfrm>
            <a:off x="6515100" y="3708400"/>
            <a:ext cx="2019300" cy="1381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pic>
        <p:nvPicPr>
          <p:cNvPr id="690" name="Google Shape;690;g39f8323a2ce_0_35"/>
          <p:cNvPicPr preferRelativeResize="0"/>
          <p:nvPr/>
        </p:nvPicPr>
        <p:blipFill rotWithShape="1">
          <a:blip r:embed="rId3">
            <a:alphaModFix/>
          </a:blip>
          <a:srcRect b="0" l="0" r="0" t="0"/>
          <a:stretch/>
        </p:blipFill>
        <p:spPr>
          <a:xfrm>
            <a:off x="6446700" y="1790675"/>
            <a:ext cx="5745300" cy="3845465"/>
          </a:xfrm>
          <a:prstGeom prst="rect">
            <a:avLst/>
          </a:prstGeom>
          <a:noFill/>
          <a:ln>
            <a:noFill/>
          </a:ln>
        </p:spPr>
      </p:pic>
      <p:sp>
        <p:nvSpPr>
          <p:cNvPr id="691" name="Google Shape;691;g39f8323a2ce_0_35"/>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FastSpeech2 (2020)</a:t>
            </a:r>
            <a:endParaRPr/>
          </a:p>
        </p:txBody>
      </p:sp>
      <p:sp>
        <p:nvSpPr>
          <p:cNvPr id="692" name="Google Shape;692;g39f8323a2ce_0_35"/>
          <p:cNvSpPr txBox="1"/>
          <p:nvPr>
            <p:ph idx="2" type="body"/>
          </p:nvPr>
        </p:nvSpPr>
        <p:spPr>
          <a:xfrm>
            <a:off x="504675" y="1738325"/>
            <a:ext cx="6171600" cy="4982100"/>
          </a:xfrm>
          <a:prstGeom prst="rect">
            <a:avLst/>
          </a:prstGeom>
          <a:noFill/>
          <a:ln>
            <a:noFill/>
          </a:ln>
        </p:spPr>
        <p:txBody>
          <a:bodyPr anchorCtr="0" anchor="t" bIns="45700" lIns="91425" spcFirstLastPara="1" rIns="91425" wrap="square" tIns="45700">
            <a:normAutofit/>
          </a:bodyPr>
          <a:lstStyle/>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Семейство Transformer-based моделей </a:t>
            </a:r>
            <a:endParaRPr sz="1600">
              <a:latin typeface="Arial"/>
              <a:ea typeface="Arial"/>
              <a:cs typeface="Arial"/>
              <a:sym typeface="Arial"/>
            </a:endParaRPr>
          </a:p>
          <a:p>
            <a:pPr indent="-330200" lvl="0" marL="457200" rtl="0" algn="l">
              <a:lnSpc>
                <a:spcPct val="150000"/>
              </a:lnSpc>
              <a:spcBef>
                <a:spcPts val="0"/>
              </a:spcBef>
              <a:spcAft>
                <a:spcPts val="0"/>
              </a:spcAft>
              <a:buSzPts val="1600"/>
              <a:buChar char="❏"/>
            </a:pPr>
            <a:r>
              <a:rPr lang="ru-RU" sz="1600">
                <a:latin typeface="Arial"/>
                <a:ea typeface="Arial"/>
                <a:cs typeface="Arial"/>
                <a:sym typeface="Arial"/>
              </a:rPr>
              <a:t>Неавторегрессионная</a:t>
            </a:r>
            <a:endParaRPr sz="1600">
              <a:latin typeface="Arial"/>
              <a:ea typeface="Arial"/>
              <a:cs typeface="Arial"/>
              <a:sym typeface="Arial"/>
            </a:endParaRPr>
          </a:p>
          <a:p>
            <a:pPr indent="-330200" lvl="0" marL="457200" rtl="0" algn="l">
              <a:lnSpc>
                <a:spcPct val="150000"/>
              </a:lnSpc>
              <a:spcBef>
                <a:spcPts val="0"/>
              </a:spcBef>
              <a:spcAft>
                <a:spcPts val="0"/>
              </a:spcAft>
              <a:buSzPts val="1600"/>
              <a:buChar char="❏"/>
            </a:pPr>
            <a:r>
              <a:rPr lang="ru-RU" sz="1600">
                <a:latin typeface="Arial"/>
                <a:ea typeface="Arial"/>
                <a:cs typeface="Arial"/>
                <a:sym typeface="Arial"/>
              </a:rPr>
              <a:t>Вход – фонемы, выход – мел-спектрограмма</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3 блока:</a:t>
            </a:r>
            <a:endParaRPr sz="1600">
              <a:latin typeface="Arial"/>
              <a:ea typeface="Arial"/>
              <a:cs typeface="Arial"/>
              <a:sym typeface="Arial"/>
            </a:endParaRPr>
          </a:p>
          <a:p>
            <a:pPr indent="-330200" lvl="0" marL="914400" rtl="0" algn="l">
              <a:lnSpc>
                <a:spcPct val="115000"/>
              </a:lnSpc>
              <a:spcBef>
                <a:spcPts val="0"/>
              </a:spcBef>
              <a:spcAft>
                <a:spcPts val="0"/>
              </a:spcAft>
              <a:buSzPts val="1600"/>
              <a:buFont typeface="Arial"/>
              <a:buAutoNum type="arabicPeriod"/>
            </a:pPr>
            <a:r>
              <a:rPr b="1" lang="ru-RU" sz="1600">
                <a:latin typeface="Arial"/>
                <a:ea typeface="Arial"/>
                <a:cs typeface="Arial"/>
                <a:sym typeface="Arial"/>
              </a:rPr>
              <a:t>Encoder</a:t>
            </a:r>
            <a:r>
              <a:rPr lang="ru-RU" sz="1600">
                <a:latin typeface="Arial"/>
                <a:ea typeface="Arial"/>
                <a:cs typeface="Arial"/>
                <a:sym typeface="Arial"/>
              </a:rPr>
              <a:t> обрабатывает фонемы</a:t>
            </a:r>
            <a:endParaRPr sz="1600">
              <a:latin typeface="Arial"/>
              <a:ea typeface="Arial"/>
              <a:cs typeface="Arial"/>
              <a:sym typeface="Arial"/>
            </a:endParaRPr>
          </a:p>
          <a:p>
            <a:pPr indent="-330200" lvl="0" marL="914400" rtl="0" algn="l">
              <a:lnSpc>
                <a:spcPct val="115000"/>
              </a:lnSpc>
              <a:spcBef>
                <a:spcPts val="0"/>
              </a:spcBef>
              <a:spcAft>
                <a:spcPts val="0"/>
              </a:spcAft>
              <a:buSzPts val="1600"/>
              <a:buAutoNum type="arabicPeriod"/>
            </a:pPr>
            <a:r>
              <a:rPr b="1" lang="ru-RU" sz="1600">
                <a:latin typeface="Arial"/>
                <a:ea typeface="Arial"/>
                <a:cs typeface="Arial"/>
                <a:sym typeface="Arial"/>
              </a:rPr>
              <a:t>Variance adaptors</a:t>
            </a:r>
            <a:endParaRPr b="1" sz="1600">
              <a:latin typeface="Arial"/>
              <a:ea typeface="Arial"/>
              <a:cs typeface="Arial"/>
              <a:sym typeface="Arial"/>
            </a:endParaRPr>
          </a:p>
          <a:p>
            <a:pPr indent="-330200" lvl="0" marL="914400" rtl="0" algn="l">
              <a:lnSpc>
                <a:spcPct val="115000"/>
              </a:lnSpc>
              <a:spcBef>
                <a:spcPts val="0"/>
              </a:spcBef>
              <a:spcAft>
                <a:spcPts val="0"/>
              </a:spcAft>
              <a:buSzPts val="1600"/>
              <a:buFont typeface="Arial"/>
              <a:buChar char="-"/>
            </a:pPr>
            <a:r>
              <a:rPr i="1" lang="ru-RU" sz="1600">
                <a:latin typeface="Arial"/>
                <a:ea typeface="Arial"/>
                <a:cs typeface="Arial"/>
                <a:sym typeface="Arial"/>
              </a:rPr>
              <a:t>duration predictor</a:t>
            </a:r>
            <a:r>
              <a:rPr lang="ru-RU" sz="1600">
                <a:latin typeface="Arial"/>
                <a:ea typeface="Arial"/>
                <a:cs typeface="Arial"/>
                <a:sym typeface="Arial"/>
              </a:rPr>
              <a:t> – предсказывает для каждой фонемы ее длительность</a:t>
            </a:r>
            <a:endParaRPr sz="1600">
              <a:latin typeface="Arial"/>
              <a:ea typeface="Arial"/>
              <a:cs typeface="Arial"/>
              <a:sym typeface="Arial"/>
            </a:endParaRPr>
          </a:p>
          <a:p>
            <a:pPr indent="-330200" lvl="0" marL="914400" rtl="0" algn="l">
              <a:lnSpc>
                <a:spcPct val="115000"/>
              </a:lnSpc>
              <a:spcBef>
                <a:spcPts val="0"/>
              </a:spcBef>
              <a:spcAft>
                <a:spcPts val="0"/>
              </a:spcAft>
              <a:buSzPts val="1600"/>
              <a:buFont typeface="Arial"/>
              <a:buChar char="-"/>
            </a:pPr>
            <a:r>
              <a:rPr i="1" lang="ru-RU" sz="1600">
                <a:latin typeface="Arial"/>
                <a:ea typeface="Arial"/>
                <a:cs typeface="Arial"/>
                <a:sym typeface="Arial"/>
              </a:rPr>
              <a:t>pitch/energy predictor </a:t>
            </a:r>
            <a:r>
              <a:rPr lang="ru-RU" sz="1600">
                <a:latin typeface="Arial"/>
                <a:ea typeface="Arial"/>
                <a:cs typeface="Arial"/>
                <a:sym typeface="Arial"/>
              </a:rPr>
              <a:t>- улучшение просодии</a:t>
            </a:r>
            <a:endParaRPr sz="1600">
              <a:latin typeface="Arial"/>
              <a:ea typeface="Arial"/>
              <a:cs typeface="Arial"/>
              <a:sym typeface="Arial"/>
            </a:endParaRPr>
          </a:p>
        </p:txBody>
      </p:sp>
      <p:sp>
        <p:nvSpPr>
          <p:cNvPr id="693" name="Google Shape;693;g39f8323a2ce_0_35"/>
          <p:cNvSpPr txBox="1"/>
          <p:nvPr>
            <p:ph idx="3" type="body"/>
          </p:nvPr>
        </p:nvSpPr>
        <p:spPr>
          <a:xfrm>
            <a:off x="7882500" y="5636150"/>
            <a:ext cx="3567600" cy="600600"/>
          </a:xfrm>
          <a:prstGeom prst="rect">
            <a:avLst/>
          </a:prstGeom>
          <a:noFill/>
          <a:ln>
            <a:noFill/>
          </a:ln>
        </p:spPr>
        <p:txBody>
          <a:bodyPr anchorCtr="0" anchor="t" bIns="45700" lIns="91425" spcFirstLastPara="1" rIns="91425" wrap="square" tIns="45700">
            <a:normAutofit/>
          </a:bodyPr>
          <a:lstStyle/>
          <a:p>
            <a:pPr indent="0" lvl="0" marL="0" rtl="0" algn="l">
              <a:spcBef>
                <a:spcPts val="1100"/>
              </a:spcBef>
              <a:spcAft>
                <a:spcPts val="0"/>
              </a:spcAft>
              <a:buClr>
                <a:schemeClr val="dk1"/>
              </a:buClr>
              <a:buSzPts val="1500"/>
              <a:buNone/>
            </a:pPr>
            <a:r>
              <a:rPr lang="ru-RU" sz="1600" u="sng">
                <a:solidFill>
                  <a:schemeClr val="hlink"/>
                </a:solidFill>
                <a:hlinkClick r:id="rId4"/>
              </a:rPr>
              <a:t>статья</a:t>
            </a:r>
            <a:r>
              <a:rPr lang="ru-RU" sz="1600">
                <a:solidFill>
                  <a:schemeClr val="dk1"/>
                </a:solidFill>
              </a:rPr>
              <a:t>, </a:t>
            </a:r>
            <a:r>
              <a:rPr lang="ru-RU" sz="1600" u="sng">
                <a:solidFill>
                  <a:schemeClr val="hlink"/>
                </a:solidFill>
                <a:hlinkClick r:id="rId5"/>
              </a:rPr>
              <a:t>github</a:t>
            </a:r>
            <a:r>
              <a:rPr lang="ru-RU" sz="1600">
                <a:solidFill>
                  <a:schemeClr val="dk1"/>
                </a:solidFill>
              </a:rPr>
              <a:t>, </a:t>
            </a:r>
            <a:r>
              <a:rPr lang="ru-RU" sz="1600" u="sng">
                <a:solidFill>
                  <a:schemeClr val="hlink"/>
                </a:solidFill>
                <a:hlinkClick r:id="rId6"/>
              </a:rPr>
              <a:t>huggingface</a:t>
            </a:r>
            <a:endParaRPr sz="1600"/>
          </a:p>
        </p:txBody>
      </p:sp>
      <p:sp>
        <p:nvSpPr>
          <p:cNvPr id="694" name="Google Shape;694;g39f8323a2ce_0_35"/>
          <p:cNvSpPr/>
          <p:nvPr/>
        </p:nvSpPr>
        <p:spPr>
          <a:xfrm>
            <a:off x="8623300" y="2070100"/>
            <a:ext cx="1841400" cy="2717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695" name="Google Shape;695;g39f8323a2ce_0_35"/>
          <p:cNvSpPr/>
          <p:nvPr/>
        </p:nvSpPr>
        <p:spPr>
          <a:xfrm>
            <a:off x="6553200" y="3289300"/>
            <a:ext cx="1943100" cy="419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pic>
        <p:nvPicPr>
          <p:cNvPr id="700" name="Google Shape;700;g39f8323a2ce_0_42"/>
          <p:cNvPicPr preferRelativeResize="0"/>
          <p:nvPr/>
        </p:nvPicPr>
        <p:blipFill rotWithShape="1">
          <a:blip r:embed="rId3">
            <a:alphaModFix/>
          </a:blip>
          <a:srcRect b="0" l="0" r="0" t="0"/>
          <a:stretch/>
        </p:blipFill>
        <p:spPr>
          <a:xfrm>
            <a:off x="6446700" y="1790675"/>
            <a:ext cx="5745300" cy="3845465"/>
          </a:xfrm>
          <a:prstGeom prst="rect">
            <a:avLst/>
          </a:prstGeom>
          <a:noFill/>
          <a:ln>
            <a:noFill/>
          </a:ln>
        </p:spPr>
      </p:pic>
      <p:sp>
        <p:nvSpPr>
          <p:cNvPr id="701" name="Google Shape;701;g39f8323a2ce_0_42"/>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FastSpeech2 (2020)</a:t>
            </a:r>
            <a:endParaRPr/>
          </a:p>
        </p:txBody>
      </p:sp>
      <p:sp>
        <p:nvSpPr>
          <p:cNvPr id="702" name="Google Shape;702;g39f8323a2ce_0_42"/>
          <p:cNvSpPr txBox="1"/>
          <p:nvPr>
            <p:ph idx="2" type="body"/>
          </p:nvPr>
        </p:nvSpPr>
        <p:spPr>
          <a:xfrm>
            <a:off x="504675" y="1738325"/>
            <a:ext cx="6171600" cy="4982100"/>
          </a:xfrm>
          <a:prstGeom prst="rect">
            <a:avLst/>
          </a:prstGeom>
          <a:noFill/>
          <a:ln>
            <a:noFill/>
          </a:ln>
        </p:spPr>
        <p:txBody>
          <a:bodyPr anchorCtr="0" anchor="t" bIns="45700" lIns="91425" spcFirstLastPara="1" rIns="91425" wrap="square" tIns="45700">
            <a:normAutofit/>
          </a:bodyPr>
          <a:lstStyle/>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Семейство Transformer-based моделей </a:t>
            </a:r>
            <a:endParaRPr sz="1600">
              <a:latin typeface="Arial"/>
              <a:ea typeface="Arial"/>
              <a:cs typeface="Arial"/>
              <a:sym typeface="Arial"/>
            </a:endParaRPr>
          </a:p>
          <a:p>
            <a:pPr indent="-330200" lvl="0" marL="457200" rtl="0" algn="l">
              <a:lnSpc>
                <a:spcPct val="150000"/>
              </a:lnSpc>
              <a:spcBef>
                <a:spcPts val="0"/>
              </a:spcBef>
              <a:spcAft>
                <a:spcPts val="0"/>
              </a:spcAft>
              <a:buSzPts val="1600"/>
              <a:buChar char="❏"/>
            </a:pPr>
            <a:r>
              <a:rPr lang="ru-RU" sz="1600">
                <a:latin typeface="Arial"/>
                <a:ea typeface="Arial"/>
                <a:cs typeface="Arial"/>
                <a:sym typeface="Arial"/>
              </a:rPr>
              <a:t>Неавторегрессионная</a:t>
            </a:r>
            <a:endParaRPr sz="1600">
              <a:latin typeface="Arial"/>
              <a:ea typeface="Arial"/>
              <a:cs typeface="Arial"/>
              <a:sym typeface="Arial"/>
            </a:endParaRPr>
          </a:p>
          <a:p>
            <a:pPr indent="-330200" lvl="0" marL="457200" rtl="0" algn="l">
              <a:lnSpc>
                <a:spcPct val="150000"/>
              </a:lnSpc>
              <a:spcBef>
                <a:spcPts val="0"/>
              </a:spcBef>
              <a:spcAft>
                <a:spcPts val="0"/>
              </a:spcAft>
              <a:buSzPts val="1600"/>
              <a:buChar char="❏"/>
            </a:pPr>
            <a:r>
              <a:rPr lang="ru-RU" sz="1600">
                <a:latin typeface="Arial"/>
                <a:ea typeface="Arial"/>
                <a:cs typeface="Arial"/>
                <a:sym typeface="Arial"/>
              </a:rPr>
              <a:t>Вход – фонемы, выход – мел-спектрограмма</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3 блока:</a:t>
            </a:r>
            <a:endParaRPr sz="1600">
              <a:latin typeface="Arial"/>
              <a:ea typeface="Arial"/>
              <a:cs typeface="Arial"/>
              <a:sym typeface="Arial"/>
            </a:endParaRPr>
          </a:p>
          <a:p>
            <a:pPr indent="-330200" lvl="0" marL="914400" rtl="0" algn="l">
              <a:lnSpc>
                <a:spcPct val="115000"/>
              </a:lnSpc>
              <a:spcBef>
                <a:spcPts val="0"/>
              </a:spcBef>
              <a:spcAft>
                <a:spcPts val="0"/>
              </a:spcAft>
              <a:buSzPts val="1600"/>
              <a:buFont typeface="Arial"/>
              <a:buAutoNum type="arabicPeriod"/>
            </a:pPr>
            <a:r>
              <a:rPr b="1" lang="ru-RU" sz="1600">
                <a:latin typeface="Arial"/>
                <a:ea typeface="Arial"/>
                <a:cs typeface="Arial"/>
                <a:sym typeface="Arial"/>
              </a:rPr>
              <a:t>Encoder</a:t>
            </a:r>
            <a:r>
              <a:rPr lang="ru-RU" sz="1600">
                <a:latin typeface="Arial"/>
                <a:ea typeface="Arial"/>
                <a:cs typeface="Arial"/>
                <a:sym typeface="Arial"/>
              </a:rPr>
              <a:t> обрабатывает фонемы</a:t>
            </a:r>
            <a:endParaRPr sz="1600">
              <a:latin typeface="Arial"/>
              <a:ea typeface="Arial"/>
              <a:cs typeface="Arial"/>
              <a:sym typeface="Arial"/>
            </a:endParaRPr>
          </a:p>
          <a:p>
            <a:pPr indent="-330200" lvl="0" marL="914400" rtl="0" algn="l">
              <a:lnSpc>
                <a:spcPct val="115000"/>
              </a:lnSpc>
              <a:spcBef>
                <a:spcPts val="0"/>
              </a:spcBef>
              <a:spcAft>
                <a:spcPts val="0"/>
              </a:spcAft>
              <a:buSzPts val="1600"/>
              <a:buAutoNum type="arabicPeriod"/>
            </a:pPr>
            <a:r>
              <a:rPr b="1" lang="ru-RU" sz="1600">
                <a:latin typeface="Arial"/>
                <a:ea typeface="Arial"/>
                <a:cs typeface="Arial"/>
                <a:sym typeface="Arial"/>
              </a:rPr>
              <a:t>Variance adaptors</a:t>
            </a:r>
            <a:endParaRPr b="1" sz="1600">
              <a:latin typeface="Arial"/>
              <a:ea typeface="Arial"/>
              <a:cs typeface="Arial"/>
              <a:sym typeface="Arial"/>
            </a:endParaRPr>
          </a:p>
          <a:p>
            <a:pPr indent="-330200" lvl="0" marL="914400" rtl="0" algn="l">
              <a:lnSpc>
                <a:spcPct val="115000"/>
              </a:lnSpc>
              <a:spcBef>
                <a:spcPts val="0"/>
              </a:spcBef>
              <a:spcAft>
                <a:spcPts val="0"/>
              </a:spcAft>
              <a:buSzPts val="1600"/>
              <a:buFont typeface="Arial"/>
              <a:buChar char="-"/>
            </a:pPr>
            <a:r>
              <a:rPr i="1" lang="ru-RU" sz="1600">
                <a:latin typeface="Arial"/>
                <a:ea typeface="Arial"/>
                <a:cs typeface="Arial"/>
                <a:sym typeface="Arial"/>
              </a:rPr>
              <a:t>duration predictor</a:t>
            </a:r>
            <a:r>
              <a:rPr lang="ru-RU" sz="1600">
                <a:latin typeface="Arial"/>
                <a:ea typeface="Arial"/>
                <a:cs typeface="Arial"/>
                <a:sym typeface="Arial"/>
              </a:rPr>
              <a:t> – предсказывает для каждой фонемы ее длительность</a:t>
            </a:r>
            <a:endParaRPr sz="1600">
              <a:latin typeface="Arial"/>
              <a:ea typeface="Arial"/>
              <a:cs typeface="Arial"/>
              <a:sym typeface="Arial"/>
            </a:endParaRPr>
          </a:p>
          <a:p>
            <a:pPr indent="-330200" lvl="0" marL="914400" rtl="0" algn="l">
              <a:lnSpc>
                <a:spcPct val="115000"/>
              </a:lnSpc>
              <a:spcBef>
                <a:spcPts val="0"/>
              </a:spcBef>
              <a:spcAft>
                <a:spcPts val="0"/>
              </a:spcAft>
              <a:buSzPts val="1600"/>
              <a:buFont typeface="Arial"/>
              <a:buChar char="-"/>
            </a:pPr>
            <a:r>
              <a:rPr i="1" lang="ru-RU" sz="1600">
                <a:latin typeface="Arial"/>
                <a:ea typeface="Arial"/>
                <a:cs typeface="Arial"/>
                <a:sym typeface="Arial"/>
              </a:rPr>
              <a:t>pitch/energy predictor </a:t>
            </a:r>
            <a:r>
              <a:rPr lang="ru-RU" sz="1600">
                <a:latin typeface="Arial"/>
                <a:ea typeface="Arial"/>
                <a:cs typeface="Arial"/>
                <a:sym typeface="Arial"/>
              </a:rPr>
              <a:t>- улучшение просодии</a:t>
            </a:r>
            <a:endParaRPr sz="1600">
              <a:latin typeface="Arial"/>
              <a:ea typeface="Arial"/>
              <a:cs typeface="Arial"/>
              <a:sym typeface="Arial"/>
            </a:endParaRPr>
          </a:p>
          <a:p>
            <a:pPr indent="-330200" lvl="0" marL="914400" rtl="0" algn="l">
              <a:lnSpc>
                <a:spcPct val="150000"/>
              </a:lnSpc>
              <a:spcBef>
                <a:spcPts val="0"/>
              </a:spcBef>
              <a:spcAft>
                <a:spcPts val="0"/>
              </a:spcAft>
              <a:buSzPts val="1600"/>
              <a:buFont typeface="Arial"/>
              <a:buAutoNum type="arabicPeriod" startAt="3"/>
            </a:pPr>
            <a:r>
              <a:rPr b="1" lang="ru-RU" sz="1600">
                <a:latin typeface="Arial"/>
                <a:ea typeface="Arial"/>
                <a:cs typeface="Arial"/>
                <a:sym typeface="Arial"/>
              </a:rPr>
              <a:t>Decoder</a:t>
            </a:r>
            <a:r>
              <a:rPr lang="ru-RU" sz="1600">
                <a:latin typeface="Arial"/>
                <a:ea typeface="Arial"/>
                <a:cs typeface="Arial"/>
                <a:sym typeface="Arial"/>
              </a:rPr>
              <a:t> генерирует спектрограмму за один проход</a:t>
            </a:r>
            <a:endParaRPr sz="1600">
              <a:latin typeface="Arial"/>
              <a:ea typeface="Arial"/>
              <a:cs typeface="Arial"/>
              <a:sym typeface="Arial"/>
            </a:endParaRPr>
          </a:p>
        </p:txBody>
      </p:sp>
      <p:sp>
        <p:nvSpPr>
          <p:cNvPr id="703" name="Google Shape;703;g39f8323a2ce_0_42"/>
          <p:cNvSpPr txBox="1"/>
          <p:nvPr>
            <p:ph idx="3" type="body"/>
          </p:nvPr>
        </p:nvSpPr>
        <p:spPr>
          <a:xfrm>
            <a:off x="7882500" y="5636150"/>
            <a:ext cx="3567600" cy="600600"/>
          </a:xfrm>
          <a:prstGeom prst="rect">
            <a:avLst/>
          </a:prstGeom>
          <a:noFill/>
          <a:ln>
            <a:noFill/>
          </a:ln>
        </p:spPr>
        <p:txBody>
          <a:bodyPr anchorCtr="0" anchor="t" bIns="45700" lIns="91425" spcFirstLastPara="1" rIns="91425" wrap="square" tIns="45700">
            <a:normAutofit/>
          </a:bodyPr>
          <a:lstStyle/>
          <a:p>
            <a:pPr indent="0" lvl="0" marL="0" rtl="0" algn="l">
              <a:spcBef>
                <a:spcPts val="1100"/>
              </a:spcBef>
              <a:spcAft>
                <a:spcPts val="0"/>
              </a:spcAft>
              <a:buClr>
                <a:schemeClr val="dk1"/>
              </a:buClr>
              <a:buSzPts val="1500"/>
              <a:buNone/>
            </a:pPr>
            <a:r>
              <a:rPr lang="ru-RU" sz="1600" u="sng">
                <a:solidFill>
                  <a:schemeClr val="hlink"/>
                </a:solidFill>
                <a:hlinkClick r:id="rId4"/>
              </a:rPr>
              <a:t>статья</a:t>
            </a:r>
            <a:r>
              <a:rPr lang="ru-RU" sz="1600">
                <a:solidFill>
                  <a:schemeClr val="dk1"/>
                </a:solidFill>
              </a:rPr>
              <a:t>, </a:t>
            </a:r>
            <a:r>
              <a:rPr lang="ru-RU" sz="1600" u="sng">
                <a:solidFill>
                  <a:schemeClr val="hlink"/>
                </a:solidFill>
                <a:hlinkClick r:id="rId5"/>
              </a:rPr>
              <a:t>github</a:t>
            </a:r>
            <a:r>
              <a:rPr lang="ru-RU" sz="1600">
                <a:solidFill>
                  <a:schemeClr val="dk1"/>
                </a:solidFill>
              </a:rPr>
              <a:t>, </a:t>
            </a:r>
            <a:r>
              <a:rPr lang="ru-RU" sz="1600" u="sng">
                <a:solidFill>
                  <a:schemeClr val="hlink"/>
                </a:solidFill>
                <a:hlinkClick r:id="rId6"/>
              </a:rPr>
              <a:t>huggingface</a:t>
            </a:r>
            <a:endParaRPr sz="1600"/>
          </a:p>
        </p:txBody>
      </p:sp>
      <p:sp>
        <p:nvSpPr>
          <p:cNvPr id="704" name="Google Shape;704;g39f8323a2ce_0_42"/>
          <p:cNvSpPr/>
          <p:nvPr/>
        </p:nvSpPr>
        <p:spPr>
          <a:xfrm>
            <a:off x="6540500" y="1905000"/>
            <a:ext cx="1206600" cy="1130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pic>
        <p:nvPicPr>
          <p:cNvPr id="709" name="Google Shape;709;g39f8323a2ce_0_49"/>
          <p:cNvPicPr preferRelativeResize="0"/>
          <p:nvPr/>
        </p:nvPicPr>
        <p:blipFill rotWithShape="1">
          <a:blip r:embed="rId3">
            <a:alphaModFix/>
          </a:blip>
          <a:srcRect b="0" l="0" r="0" t="0"/>
          <a:stretch/>
        </p:blipFill>
        <p:spPr>
          <a:xfrm>
            <a:off x="6446700" y="1790675"/>
            <a:ext cx="5745300" cy="3845465"/>
          </a:xfrm>
          <a:prstGeom prst="rect">
            <a:avLst/>
          </a:prstGeom>
          <a:noFill/>
          <a:ln>
            <a:noFill/>
          </a:ln>
        </p:spPr>
      </p:pic>
      <p:sp>
        <p:nvSpPr>
          <p:cNvPr id="710" name="Google Shape;710;g39f8323a2ce_0_49"/>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FastSpeech2 (2020)</a:t>
            </a:r>
            <a:endParaRPr/>
          </a:p>
        </p:txBody>
      </p:sp>
      <p:sp>
        <p:nvSpPr>
          <p:cNvPr id="711" name="Google Shape;711;g39f8323a2ce_0_49"/>
          <p:cNvSpPr txBox="1"/>
          <p:nvPr>
            <p:ph idx="2" type="body"/>
          </p:nvPr>
        </p:nvSpPr>
        <p:spPr>
          <a:xfrm>
            <a:off x="504675" y="1738325"/>
            <a:ext cx="6171600" cy="4982100"/>
          </a:xfrm>
          <a:prstGeom prst="rect">
            <a:avLst/>
          </a:prstGeom>
          <a:noFill/>
          <a:ln>
            <a:noFill/>
          </a:ln>
        </p:spPr>
        <p:txBody>
          <a:bodyPr anchorCtr="0" anchor="t" bIns="45700" lIns="91425" spcFirstLastPara="1" rIns="91425" wrap="square" tIns="45700">
            <a:normAutofit/>
          </a:bodyPr>
          <a:lstStyle/>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Семейство Transformer-based моделей</a:t>
            </a:r>
            <a:endParaRPr sz="1600">
              <a:latin typeface="Arial"/>
              <a:ea typeface="Arial"/>
              <a:cs typeface="Arial"/>
              <a:sym typeface="Arial"/>
            </a:endParaRPr>
          </a:p>
          <a:p>
            <a:pPr indent="-330200" lvl="0" marL="457200" rtl="0" algn="l">
              <a:lnSpc>
                <a:spcPct val="150000"/>
              </a:lnSpc>
              <a:spcBef>
                <a:spcPts val="0"/>
              </a:spcBef>
              <a:spcAft>
                <a:spcPts val="0"/>
              </a:spcAft>
              <a:buSzPts val="1600"/>
              <a:buChar char="❏"/>
            </a:pPr>
            <a:r>
              <a:rPr lang="ru-RU" sz="1600">
                <a:latin typeface="Arial"/>
                <a:ea typeface="Arial"/>
                <a:cs typeface="Arial"/>
                <a:sym typeface="Arial"/>
              </a:rPr>
              <a:t>Неавторегрессионная</a:t>
            </a:r>
            <a:r>
              <a:rPr lang="ru-RU" sz="1600">
                <a:latin typeface="Arial"/>
                <a:ea typeface="Arial"/>
                <a:cs typeface="Arial"/>
                <a:sym typeface="Arial"/>
              </a:rPr>
              <a:t> </a:t>
            </a:r>
            <a:endParaRPr sz="1600">
              <a:latin typeface="Arial"/>
              <a:ea typeface="Arial"/>
              <a:cs typeface="Arial"/>
              <a:sym typeface="Arial"/>
            </a:endParaRPr>
          </a:p>
          <a:p>
            <a:pPr indent="-330200" lvl="0" marL="457200" rtl="0" algn="l">
              <a:lnSpc>
                <a:spcPct val="150000"/>
              </a:lnSpc>
              <a:spcBef>
                <a:spcPts val="0"/>
              </a:spcBef>
              <a:spcAft>
                <a:spcPts val="0"/>
              </a:spcAft>
              <a:buSzPts val="1600"/>
              <a:buChar char="❏"/>
            </a:pPr>
            <a:r>
              <a:rPr lang="ru-RU" sz="1600">
                <a:latin typeface="Arial"/>
                <a:ea typeface="Arial"/>
                <a:cs typeface="Arial"/>
                <a:sym typeface="Arial"/>
              </a:rPr>
              <a:t>Вход – фонемы, выход – мел-спектрограмма</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3 блока:</a:t>
            </a:r>
            <a:endParaRPr sz="1600">
              <a:latin typeface="Arial"/>
              <a:ea typeface="Arial"/>
              <a:cs typeface="Arial"/>
              <a:sym typeface="Arial"/>
            </a:endParaRPr>
          </a:p>
          <a:p>
            <a:pPr indent="-330200" lvl="0" marL="914400" rtl="0" algn="l">
              <a:lnSpc>
                <a:spcPct val="115000"/>
              </a:lnSpc>
              <a:spcBef>
                <a:spcPts val="0"/>
              </a:spcBef>
              <a:spcAft>
                <a:spcPts val="0"/>
              </a:spcAft>
              <a:buSzPts val="1600"/>
              <a:buFont typeface="Arial"/>
              <a:buAutoNum type="arabicPeriod"/>
            </a:pPr>
            <a:r>
              <a:rPr b="1" lang="ru-RU" sz="1600">
                <a:latin typeface="Arial"/>
                <a:ea typeface="Arial"/>
                <a:cs typeface="Arial"/>
                <a:sym typeface="Arial"/>
              </a:rPr>
              <a:t>Encoder</a:t>
            </a:r>
            <a:r>
              <a:rPr lang="ru-RU" sz="1600">
                <a:latin typeface="Arial"/>
                <a:ea typeface="Arial"/>
                <a:cs typeface="Arial"/>
                <a:sym typeface="Arial"/>
              </a:rPr>
              <a:t> обрабатывает фонемы</a:t>
            </a:r>
            <a:endParaRPr sz="1600">
              <a:latin typeface="Arial"/>
              <a:ea typeface="Arial"/>
              <a:cs typeface="Arial"/>
              <a:sym typeface="Arial"/>
            </a:endParaRPr>
          </a:p>
          <a:p>
            <a:pPr indent="-330200" lvl="0" marL="914400" rtl="0" algn="l">
              <a:lnSpc>
                <a:spcPct val="115000"/>
              </a:lnSpc>
              <a:spcBef>
                <a:spcPts val="0"/>
              </a:spcBef>
              <a:spcAft>
                <a:spcPts val="0"/>
              </a:spcAft>
              <a:buSzPts val="1600"/>
              <a:buAutoNum type="arabicPeriod"/>
            </a:pPr>
            <a:r>
              <a:rPr b="1" lang="ru-RU" sz="1600">
                <a:latin typeface="Arial"/>
                <a:ea typeface="Arial"/>
                <a:cs typeface="Arial"/>
                <a:sym typeface="Arial"/>
              </a:rPr>
              <a:t>Variance adaptors</a:t>
            </a:r>
            <a:endParaRPr b="1" sz="1600">
              <a:latin typeface="Arial"/>
              <a:ea typeface="Arial"/>
              <a:cs typeface="Arial"/>
              <a:sym typeface="Arial"/>
            </a:endParaRPr>
          </a:p>
          <a:p>
            <a:pPr indent="-330200" lvl="0" marL="914400" rtl="0" algn="l">
              <a:lnSpc>
                <a:spcPct val="115000"/>
              </a:lnSpc>
              <a:spcBef>
                <a:spcPts val="0"/>
              </a:spcBef>
              <a:spcAft>
                <a:spcPts val="0"/>
              </a:spcAft>
              <a:buSzPts val="1600"/>
              <a:buFont typeface="Arial"/>
              <a:buChar char="-"/>
            </a:pPr>
            <a:r>
              <a:rPr i="1" lang="ru-RU" sz="1600">
                <a:latin typeface="Arial"/>
                <a:ea typeface="Arial"/>
                <a:cs typeface="Arial"/>
                <a:sym typeface="Arial"/>
              </a:rPr>
              <a:t>duration predictor</a:t>
            </a:r>
            <a:r>
              <a:rPr lang="ru-RU" sz="1600">
                <a:latin typeface="Arial"/>
                <a:ea typeface="Arial"/>
                <a:cs typeface="Arial"/>
                <a:sym typeface="Arial"/>
              </a:rPr>
              <a:t> – предсказывает для каждой фонемы ее длительность</a:t>
            </a:r>
            <a:endParaRPr sz="1600">
              <a:latin typeface="Arial"/>
              <a:ea typeface="Arial"/>
              <a:cs typeface="Arial"/>
              <a:sym typeface="Arial"/>
            </a:endParaRPr>
          </a:p>
          <a:p>
            <a:pPr indent="-330200" lvl="0" marL="914400" rtl="0" algn="l">
              <a:lnSpc>
                <a:spcPct val="115000"/>
              </a:lnSpc>
              <a:spcBef>
                <a:spcPts val="0"/>
              </a:spcBef>
              <a:spcAft>
                <a:spcPts val="0"/>
              </a:spcAft>
              <a:buSzPts val="1600"/>
              <a:buFont typeface="Arial"/>
              <a:buChar char="-"/>
            </a:pPr>
            <a:r>
              <a:rPr i="1" lang="ru-RU" sz="1600">
                <a:latin typeface="Arial"/>
                <a:ea typeface="Arial"/>
                <a:cs typeface="Arial"/>
                <a:sym typeface="Arial"/>
              </a:rPr>
              <a:t>pitch/energy predictor </a:t>
            </a:r>
            <a:r>
              <a:rPr lang="ru-RU" sz="1600">
                <a:latin typeface="Arial"/>
                <a:ea typeface="Arial"/>
                <a:cs typeface="Arial"/>
                <a:sym typeface="Arial"/>
              </a:rPr>
              <a:t>- улучшение просодии</a:t>
            </a:r>
            <a:endParaRPr sz="1600">
              <a:latin typeface="Arial"/>
              <a:ea typeface="Arial"/>
              <a:cs typeface="Arial"/>
              <a:sym typeface="Arial"/>
            </a:endParaRPr>
          </a:p>
          <a:p>
            <a:pPr indent="-330200" lvl="0" marL="914400" rtl="0" algn="l">
              <a:lnSpc>
                <a:spcPct val="150000"/>
              </a:lnSpc>
              <a:spcBef>
                <a:spcPts val="0"/>
              </a:spcBef>
              <a:spcAft>
                <a:spcPts val="0"/>
              </a:spcAft>
              <a:buSzPts val="1600"/>
              <a:buFont typeface="Arial"/>
              <a:buAutoNum type="arabicPeriod" startAt="3"/>
            </a:pPr>
            <a:r>
              <a:rPr b="1" lang="ru-RU" sz="1600">
                <a:latin typeface="Arial"/>
                <a:ea typeface="Arial"/>
                <a:cs typeface="Arial"/>
                <a:sym typeface="Arial"/>
              </a:rPr>
              <a:t>Decoder</a:t>
            </a:r>
            <a:r>
              <a:rPr lang="ru-RU" sz="1600">
                <a:latin typeface="Arial"/>
                <a:ea typeface="Arial"/>
                <a:cs typeface="Arial"/>
                <a:sym typeface="Arial"/>
              </a:rPr>
              <a:t> генерирует спектрограмму за один проход</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Teacher forcing для variance adaptors</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ru-RU" sz="1600">
                <a:latin typeface="Arial"/>
                <a:ea typeface="Arial"/>
                <a:cs typeface="Arial"/>
                <a:sym typeface="Arial"/>
              </a:rPr>
              <a:t>Loss: </a:t>
            </a:r>
            <a:endParaRPr sz="1600">
              <a:latin typeface="Arial"/>
              <a:ea typeface="Arial"/>
              <a:cs typeface="Arial"/>
              <a:sym typeface="Arial"/>
            </a:endParaRPr>
          </a:p>
          <a:p>
            <a:pPr indent="-330200" lvl="0" marL="914400" rtl="0" algn="l">
              <a:lnSpc>
                <a:spcPct val="115000"/>
              </a:lnSpc>
              <a:spcBef>
                <a:spcPts val="0"/>
              </a:spcBef>
              <a:spcAft>
                <a:spcPts val="0"/>
              </a:spcAft>
              <a:buSzPts val="1600"/>
              <a:buFont typeface="Arial"/>
              <a:buChar char="-"/>
            </a:pPr>
            <a:r>
              <a:rPr lang="ru-RU" sz="1600">
                <a:latin typeface="Arial"/>
                <a:ea typeface="Arial"/>
                <a:cs typeface="Arial"/>
                <a:sym typeface="Arial"/>
              </a:rPr>
              <a:t>MAE на спектрограммы</a:t>
            </a:r>
            <a:endParaRPr sz="1600">
              <a:latin typeface="Arial"/>
              <a:ea typeface="Arial"/>
              <a:cs typeface="Arial"/>
              <a:sym typeface="Arial"/>
            </a:endParaRPr>
          </a:p>
          <a:p>
            <a:pPr indent="-330200" lvl="0" marL="914400" rtl="0" algn="l">
              <a:lnSpc>
                <a:spcPct val="150000"/>
              </a:lnSpc>
              <a:spcBef>
                <a:spcPts val="0"/>
              </a:spcBef>
              <a:spcAft>
                <a:spcPts val="0"/>
              </a:spcAft>
              <a:buSzPts val="1600"/>
              <a:buFont typeface="Arial"/>
              <a:buChar char="-"/>
            </a:pPr>
            <a:r>
              <a:rPr lang="ru-RU" sz="1600">
                <a:latin typeface="Arial"/>
                <a:ea typeface="Arial"/>
                <a:cs typeface="Arial"/>
                <a:sym typeface="Arial"/>
              </a:rPr>
              <a:t>MSE на длительности, pitch, energy </a:t>
            </a:r>
            <a:endParaRPr sz="1600">
              <a:latin typeface="Arial"/>
              <a:ea typeface="Arial"/>
              <a:cs typeface="Arial"/>
              <a:sym typeface="Arial"/>
            </a:endParaRPr>
          </a:p>
          <a:p>
            <a:pPr indent="-330200" lvl="0" marL="457200" rtl="0" algn="l">
              <a:lnSpc>
                <a:spcPct val="150000"/>
              </a:lnSpc>
              <a:spcBef>
                <a:spcPts val="0"/>
              </a:spcBef>
              <a:spcAft>
                <a:spcPts val="0"/>
              </a:spcAft>
              <a:buSzPts val="1600"/>
              <a:buFont typeface="Arial"/>
              <a:buChar char="❏"/>
            </a:pPr>
            <a:r>
              <a:rPr lang="ru-RU" sz="1600">
                <a:latin typeface="Arial"/>
                <a:ea typeface="Arial"/>
                <a:cs typeface="Arial"/>
                <a:sym typeface="Arial"/>
              </a:rPr>
              <a:t>Вокодер Parallel WaveGAN</a:t>
            </a:r>
            <a:endParaRPr sz="1600">
              <a:latin typeface="Arial"/>
              <a:ea typeface="Arial"/>
              <a:cs typeface="Arial"/>
              <a:sym typeface="Arial"/>
            </a:endParaRPr>
          </a:p>
        </p:txBody>
      </p:sp>
      <p:sp>
        <p:nvSpPr>
          <p:cNvPr id="712" name="Google Shape;712;g39f8323a2ce_0_49"/>
          <p:cNvSpPr txBox="1"/>
          <p:nvPr>
            <p:ph idx="3" type="body"/>
          </p:nvPr>
        </p:nvSpPr>
        <p:spPr>
          <a:xfrm>
            <a:off x="7882500" y="5636150"/>
            <a:ext cx="3567600" cy="600600"/>
          </a:xfrm>
          <a:prstGeom prst="rect">
            <a:avLst/>
          </a:prstGeom>
          <a:noFill/>
          <a:ln>
            <a:noFill/>
          </a:ln>
        </p:spPr>
        <p:txBody>
          <a:bodyPr anchorCtr="0" anchor="t" bIns="45700" lIns="91425" spcFirstLastPara="1" rIns="91425" wrap="square" tIns="45700">
            <a:normAutofit/>
          </a:bodyPr>
          <a:lstStyle/>
          <a:p>
            <a:pPr indent="0" lvl="0" marL="0" rtl="0" algn="l">
              <a:spcBef>
                <a:spcPts val="1100"/>
              </a:spcBef>
              <a:spcAft>
                <a:spcPts val="0"/>
              </a:spcAft>
              <a:buClr>
                <a:schemeClr val="dk1"/>
              </a:buClr>
              <a:buSzPts val="1500"/>
              <a:buNone/>
            </a:pPr>
            <a:r>
              <a:rPr lang="ru-RU" sz="1600" u="sng">
                <a:solidFill>
                  <a:schemeClr val="hlink"/>
                </a:solidFill>
                <a:hlinkClick r:id="rId4"/>
              </a:rPr>
              <a:t>статья</a:t>
            </a:r>
            <a:r>
              <a:rPr lang="ru-RU" sz="1600">
                <a:solidFill>
                  <a:schemeClr val="dk1"/>
                </a:solidFill>
              </a:rPr>
              <a:t>, </a:t>
            </a:r>
            <a:r>
              <a:rPr lang="ru-RU" sz="1600" u="sng">
                <a:solidFill>
                  <a:schemeClr val="hlink"/>
                </a:solidFill>
                <a:hlinkClick r:id="rId5"/>
              </a:rPr>
              <a:t>github</a:t>
            </a:r>
            <a:r>
              <a:rPr lang="ru-RU" sz="1600">
                <a:solidFill>
                  <a:schemeClr val="dk1"/>
                </a:solidFill>
              </a:rPr>
              <a:t>, </a:t>
            </a:r>
            <a:r>
              <a:rPr lang="ru-RU" sz="1600" u="sng">
                <a:solidFill>
                  <a:schemeClr val="hlink"/>
                </a:solidFill>
                <a:hlinkClick r:id="rId6"/>
              </a:rPr>
              <a:t>huggingface</a:t>
            </a:r>
            <a:endParaRPr sz="1600"/>
          </a:p>
        </p:txBody>
      </p:sp>
      <p:sp>
        <p:nvSpPr>
          <p:cNvPr id="713" name="Google Shape;713;g39f8323a2ce_0_49"/>
          <p:cNvSpPr txBox="1"/>
          <p:nvPr>
            <p:ph idx="3" type="body"/>
          </p:nvPr>
        </p:nvSpPr>
        <p:spPr>
          <a:xfrm>
            <a:off x="4846675" y="5933371"/>
            <a:ext cx="3567600" cy="396000"/>
          </a:xfrm>
          <a:prstGeom prst="rect">
            <a:avLst/>
          </a:prstGeom>
          <a:noFill/>
          <a:ln>
            <a:noFill/>
          </a:ln>
        </p:spPr>
        <p:txBody>
          <a:bodyPr anchorCtr="0" anchor="t" bIns="45700" lIns="91425" spcFirstLastPara="1" rIns="91425" wrap="square" tIns="45700">
            <a:normAutofit/>
          </a:bodyPr>
          <a:lstStyle/>
          <a:p>
            <a:pPr indent="0" lvl="0" marL="0" rtl="0" algn="l">
              <a:spcBef>
                <a:spcPts val="1100"/>
              </a:spcBef>
              <a:spcAft>
                <a:spcPts val="0"/>
              </a:spcAft>
              <a:buClr>
                <a:schemeClr val="dk1"/>
              </a:buClr>
              <a:buSzPts val="1500"/>
              <a:buNone/>
            </a:pPr>
            <a:r>
              <a:rPr lang="ru-RU" sz="1600">
                <a:latin typeface="Arial"/>
                <a:ea typeface="Arial"/>
                <a:cs typeface="Arial"/>
                <a:sym typeface="Arial"/>
              </a:rPr>
              <a:t>(нужны gt значения)</a:t>
            </a:r>
            <a:endParaRPr sz="1600">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g39f8323a2ce_0_11"/>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FastSpeech2 (2020)</a:t>
            </a:r>
            <a:endParaRPr/>
          </a:p>
        </p:txBody>
      </p:sp>
      <p:sp>
        <p:nvSpPr>
          <p:cNvPr id="719" name="Google Shape;719;g39f8323a2ce_0_11"/>
          <p:cNvSpPr txBox="1"/>
          <p:nvPr>
            <p:ph idx="2" type="body"/>
          </p:nvPr>
        </p:nvSpPr>
        <p:spPr>
          <a:xfrm>
            <a:off x="504675" y="1738325"/>
            <a:ext cx="6074700" cy="4164300"/>
          </a:xfrm>
          <a:prstGeom prst="rect">
            <a:avLst/>
          </a:prstGeom>
          <a:noFill/>
          <a:ln>
            <a:noFill/>
          </a:ln>
        </p:spPr>
        <p:txBody>
          <a:bodyPr anchorCtr="0" anchor="t" bIns="45700" lIns="91425" spcFirstLastPara="1" rIns="91425" wrap="square" tIns="45700">
            <a:normAutofit/>
          </a:bodyPr>
          <a:lstStyle/>
          <a:p>
            <a:pPr indent="-342900" lvl="0" marL="457200" rtl="0" algn="l">
              <a:lnSpc>
                <a:spcPct val="150000"/>
              </a:lnSpc>
              <a:spcBef>
                <a:spcPts val="0"/>
              </a:spcBef>
              <a:spcAft>
                <a:spcPts val="0"/>
              </a:spcAft>
              <a:buSzPts val="1800"/>
              <a:buChar char="❏"/>
            </a:pPr>
            <a:r>
              <a:rPr lang="ru-RU" sz="1800" u="sng">
                <a:latin typeface="Arial"/>
                <a:ea typeface="Arial"/>
                <a:cs typeface="Arial"/>
                <a:sym typeface="Arial"/>
              </a:rPr>
              <a:t>Ресурсы</a:t>
            </a:r>
            <a:r>
              <a:rPr lang="ru-RU" sz="1800">
                <a:latin typeface="Arial"/>
                <a:ea typeface="Arial"/>
                <a:cs typeface="Arial"/>
                <a:sym typeface="Arial"/>
              </a:rPr>
              <a:t>: 1 GPU</a:t>
            </a:r>
            <a:endParaRPr sz="1800">
              <a:latin typeface="Arial"/>
              <a:ea typeface="Arial"/>
              <a:cs typeface="Arial"/>
              <a:sym typeface="Arial"/>
            </a:endParaRPr>
          </a:p>
          <a:p>
            <a:pPr indent="-342900" lvl="0" marL="457200" rtl="0" algn="l">
              <a:lnSpc>
                <a:spcPct val="150000"/>
              </a:lnSpc>
              <a:spcBef>
                <a:spcPts val="0"/>
              </a:spcBef>
              <a:spcAft>
                <a:spcPts val="0"/>
              </a:spcAft>
              <a:buSzPts val="1800"/>
              <a:buChar char="❏"/>
            </a:pPr>
            <a:r>
              <a:rPr lang="ru-RU" sz="1800" u="sng">
                <a:latin typeface="Arial"/>
                <a:ea typeface="Arial"/>
                <a:cs typeface="Arial"/>
                <a:sym typeface="Arial"/>
              </a:rPr>
              <a:t>Данные</a:t>
            </a:r>
            <a:r>
              <a:rPr lang="ru-RU" sz="1800">
                <a:latin typeface="Arial"/>
                <a:ea typeface="Arial"/>
                <a:cs typeface="Arial"/>
                <a:sym typeface="Arial"/>
              </a:rPr>
              <a:t>: 24 часа, один женский голос (LJSpeech)</a:t>
            </a:r>
            <a:endParaRPr sz="1800">
              <a:latin typeface="Arial"/>
              <a:ea typeface="Arial"/>
              <a:cs typeface="Arial"/>
              <a:sym typeface="Arial"/>
            </a:endParaRPr>
          </a:p>
          <a:p>
            <a:pPr indent="-342900" lvl="0" marL="457200" rtl="0" algn="l">
              <a:lnSpc>
                <a:spcPct val="150000"/>
              </a:lnSpc>
              <a:spcBef>
                <a:spcPts val="0"/>
              </a:spcBef>
              <a:spcAft>
                <a:spcPts val="0"/>
              </a:spcAft>
              <a:buSzPts val="1800"/>
              <a:buChar char="❏"/>
            </a:pPr>
            <a:r>
              <a:rPr lang="ru-RU" sz="1800" u="sng">
                <a:latin typeface="Arial"/>
                <a:ea typeface="Arial"/>
                <a:cs typeface="Arial"/>
                <a:sym typeface="Arial"/>
              </a:rPr>
              <a:t>Размер</a:t>
            </a:r>
            <a:r>
              <a:rPr lang="ru-RU" sz="1800">
                <a:latin typeface="Arial"/>
                <a:ea typeface="Arial"/>
                <a:cs typeface="Arial"/>
                <a:sym typeface="Arial"/>
              </a:rPr>
              <a:t>: </a:t>
            </a:r>
            <a:r>
              <a:rPr lang="ru-RU" sz="1800">
                <a:solidFill>
                  <a:schemeClr val="dk1"/>
                </a:solidFill>
                <a:latin typeface="Arial"/>
                <a:ea typeface="Arial"/>
                <a:cs typeface="Arial"/>
                <a:sym typeface="Arial"/>
              </a:rPr>
              <a:t>24M </a:t>
            </a:r>
            <a:endParaRPr sz="1800">
              <a:solidFill>
                <a:schemeClr val="dk1"/>
              </a:solidFill>
              <a:latin typeface="Arial"/>
              <a:ea typeface="Arial"/>
              <a:cs typeface="Arial"/>
              <a:sym typeface="Arial"/>
            </a:endParaRPr>
          </a:p>
          <a:p>
            <a:pPr indent="-342900" lvl="0" marL="457200" rtl="0" algn="l">
              <a:lnSpc>
                <a:spcPct val="150000"/>
              </a:lnSpc>
              <a:spcBef>
                <a:spcPts val="0"/>
              </a:spcBef>
              <a:spcAft>
                <a:spcPts val="0"/>
              </a:spcAft>
              <a:buClr>
                <a:schemeClr val="dk1"/>
              </a:buClr>
              <a:buSzPts val="1800"/>
              <a:buChar char="❏"/>
            </a:pPr>
            <a:r>
              <a:rPr lang="ru-RU" sz="1800" u="sng">
                <a:solidFill>
                  <a:schemeClr val="dk1"/>
                </a:solidFill>
                <a:latin typeface="Arial"/>
                <a:ea typeface="Arial"/>
                <a:cs typeface="Arial"/>
                <a:sym typeface="Arial"/>
              </a:rPr>
              <a:t>RTF</a:t>
            </a:r>
            <a:r>
              <a:rPr lang="ru-RU" sz="1800">
                <a:solidFill>
                  <a:schemeClr val="dk1"/>
                </a:solidFill>
                <a:latin typeface="Arial"/>
                <a:ea typeface="Arial"/>
                <a:cs typeface="Arial"/>
                <a:sym typeface="Arial"/>
              </a:rPr>
              <a:t>: ~0.02 (with vocoder)</a:t>
            </a:r>
            <a:endParaRPr sz="1800">
              <a:solidFill>
                <a:schemeClr val="dk1"/>
              </a:solidFill>
              <a:latin typeface="Arial"/>
              <a:ea typeface="Arial"/>
              <a:cs typeface="Arial"/>
              <a:sym typeface="Arial"/>
            </a:endParaRPr>
          </a:p>
          <a:p>
            <a:pPr indent="-342900" lvl="0" marL="457200" rtl="0" algn="l">
              <a:lnSpc>
                <a:spcPct val="150000"/>
              </a:lnSpc>
              <a:spcBef>
                <a:spcPts val="0"/>
              </a:spcBef>
              <a:spcAft>
                <a:spcPts val="0"/>
              </a:spcAft>
              <a:buSzPts val="1800"/>
              <a:buChar char="❏"/>
            </a:pPr>
            <a:r>
              <a:rPr lang="ru-RU" sz="1800">
                <a:latin typeface="Arial"/>
                <a:ea typeface="Arial"/>
                <a:cs typeface="Arial"/>
                <a:sym typeface="Arial"/>
              </a:rPr>
              <a:t>Naturalness:</a:t>
            </a:r>
            <a:endParaRPr sz="1600">
              <a:latin typeface="Arial"/>
              <a:ea typeface="Arial"/>
              <a:cs typeface="Arial"/>
              <a:sym typeface="Arial"/>
            </a:endParaRPr>
          </a:p>
        </p:txBody>
      </p:sp>
      <p:sp>
        <p:nvSpPr>
          <p:cNvPr id="720" name="Google Shape;720;g39f8323a2ce_0_11"/>
          <p:cNvSpPr txBox="1"/>
          <p:nvPr>
            <p:ph idx="3" type="body"/>
          </p:nvPr>
        </p:nvSpPr>
        <p:spPr>
          <a:xfrm>
            <a:off x="7882500" y="5636150"/>
            <a:ext cx="3567600" cy="600600"/>
          </a:xfrm>
          <a:prstGeom prst="rect">
            <a:avLst/>
          </a:prstGeom>
          <a:noFill/>
          <a:ln>
            <a:noFill/>
          </a:ln>
        </p:spPr>
        <p:txBody>
          <a:bodyPr anchorCtr="0" anchor="t" bIns="45700" lIns="91425" spcFirstLastPara="1" rIns="91425" wrap="square" tIns="45700">
            <a:normAutofit/>
          </a:bodyPr>
          <a:lstStyle/>
          <a:p>
            <a:pPr indent="0" lvl="0" marL="0" rtl="0" algn="l">
              <a:spcBef>
                <a:spcPts val="1100"/>
              </a:spcBef>
              <a:spcAft>
                <a:spcPts val="0"/>
              </a:spcAft>
              <a:buClr>
                <a:schemeClr val="dk1"/>
              </a:buClr>
              <a:buSzPts val="1500"/>
              <a:buNone/>
            </a:pPr>
            <a:r>
              <a:rPr lang="ru-RU" sz="1600" u="sng">
                <a:solidFill>
                  <a:schemeClr val="hlink"/>
                </a:solidFill>
                <a:hlinkClick r:id="rId3"/>
              </a:rPr>
              <a:t>статья</a:t>
            </a:r>
            <a:r>
              <a:rPr lang="ru-RU" sz="1600">
                <a:solidFill>
                  <a:schemeClr val="dk1"/>
                </a:solidFill>
              </a:rPr>
              <a:t>, </a:t>
            </a:r>
            <a:r>
              <a:rPr lang="ru-RU" sz="1600" u="sng">
                <a:solidFill>
                  <a:schemeClr val="hlink"/>
                </a:solidFill>
                <a:hlinkClick r:id="rId4"/>
              </a:rPr>
              <a:t>github</a:t>
            </a:r>
            <a:r>
              <a:rPr lang="ru-RU" sz="1600">
                <a:solidFill>
                  <a:schemeClr val="dk1"/>
                </a:solidFill>
              </a:rPr>
              <a:t>, </a:t>
            </a:r>
            <a:r>
              <a:rPr lang="ru-RU" sz="1600" u="sng">
                <a:solidFill>
                  <a:schemeClr val="hlink"/>
                </a:solidFill>
                <a:hlinkClick r:id="rId5"/>
              </a:rPr>
              <a:t>huggingface</a:t>
            </a:r>
            <a:endParaRPr sz="1600"/>
          </a:p>
        </p:txBody>
      </p:sp>
      <p:pic>
        <p:nvPicPr>
          <p:cNvPr id="721" name="Google Shape;721;g39f8323a2ce_0_11"/>
          <p:cNvPicPr preferRelativeResize="0"/>
          <p:nvPr/>
        </p:nvPicPr>
        <p:blipFill rotWithShape="1">
          <a:blip r:embed="rId6">
            <a:alphaModFix/>
          </a:blip>
          <a:srcRect b="0" l="0" r="0" t="0"/>
          <a:stretch/>
        </p:blipFill>
        <p:spPr>
          <a:xfrm>
            <a:off x="6446700" y="1790675"/>
            <a:ext cx="5745300" cy="3845465"/>
          </a:xfrm>
          <a:prstGeom prst="rect">
            <a:avLst/>
          </a:prstGeom>
          <a:noFill/>
          <a:ln>
            <a:noFill/>
          </a:ln>
        </p:spPr>
      </p:pic>
      <p:pic>
        <p:nvPicPr>
          <p:cNvPr id="722" name="Google Shape;722;g39f8323a2ce_0_11"/>
          <p:cNvPicPr preferRelativeResize="0"/>
          <p:nvPr/>
        </p:nvPicPr>
        <p:blipFill>
          <a:blip r:embed="rId7">
            <a:alphaModFix/>
          </a:blip>
          <a:stretch>
            <a:fillRect/>
          </a:stretch>
        </p:blipFill>
        <p:spPr>
          <a:xfrm>
            <a:off x="1543817" y="3757088"/>
            <a:ext cx="4608851" cy="2134925"/>
          </a:xfrm>
          <a:prstGeom prst="rect">
            <a:avLst/>
          </a:prstGeom>
          <a:noFill/>
          <a:ln>
            <a:noFill/>
          </a:ln>
        </p:spPr>
      </p:pic>
      <p:sp>
        <p:nvSpPr>
          <p:cNvPr id="723" name="Google Shape;723;g39f8323a2ce_0_11"/>
          <p:cNvSpPr txBox="1"/>
          <p:nvPr>
            <p:ph idx="3" type="body"/>
          </p:nvPr>
        </p:nvSpPr>
        <p:spPr>
          <a:xfrm>
            <a:off x="9150325" y="5999550"/>
            <a:ext cx="841800" cy="600600"/>
          </a:xfrm>
          <a:prstGeom prst="rect">
            <a:avLst/>
          </a:prstGeom>
          <a:noFill/>
          <a:ln>
            <a:noFill/>
          </a:ln>
        </p:spPr>
        <p:txBody>
          <a:bodyPr anchorCtr="0" anchor="t" bIns="45700" lIns="91425" spcFirstLastPara="1" rIns="91425" wrap="square" tIns="45700">
            <a:normAutofit/>
          </a:bodyPr>
          <a:lstStyle/>
          <a:p>
            <a:pPr indent="0" lvl="0" marL="0" rtl="0" algn="l">
              <a:spcBef>
                <a:spcPts val="1100"/>
              </a:spcBef>
              <a:spcAft>
                <a:spcPts val="0"/>
              </a:spcAft>
              <a:buClr>
                <a:schemeClr val="dk1"/>
              </a:buClr>
              <a:buSzPts val="1500"/>
              <a:buNone/>
            </a:pPr>
            <a:r>
              <a:rPr lang="ru-RU" sz="1600" u="sng">
                <a:solidFill>
                  <a:schemeClr val="hlink"/>
                </a:solidFill>
                <a:hlinkClick r:id="rId8"/>
              </a:rPr>
              <a:t>Demo</a:t>
            </a:r>
            <a:endParaRPr sz="1900"/>
          </a:p>
        </p:txBody>
      </p:sp>
      <p:sp>
        <p:nvSpPr>
          <p:cNvPr id="724" name="Google Shape;724;g39f8323a2ce_0_11"/>
          <p:cNvSpPr txBox="1"/>
          <p:nvPr>
            <p:ph idx="3" type="body"/>
          </p:nvPr>
        </p:nvSpPr>
        <p:spPr>
          <a:xfrm>
            <a:off x="861900" y="5999558"/>
            <a:ext cx="689100" cy="334200"/>
          </a:xfrm>
          <a:prstGeom prst="rect">
            <a:avLst/>
          </a:prstGeom>
          <a:noFill/>
          <a:ln>
            <a:noFill/>
          </a:ln>
        </p:spPr>
        <p:txBody>
          <a:bodyPr anchorCtr="0" anchor="t" bIns="45700" lIns="91425" spcFirstLastPara="1" rIns="91425" wrap="square" tIns="45700">
            <a:normAutofit/>
          </a:bodyPr>
          <a:lstStyle/>
          <a:p>
            <a:pPr indent="0" lvl="0" marL="0" rtl="0" algn="l">
              <a:spcBef>
                <a:spcPts val="1100"/>
              </a:spcBef>
              <a:spcAft>
                <a:spcPts val="0"/>
              </a:spcAft>
              <a:buClr>
                <a:schemeClr val="dk1"/>
              </a:buClr>
              <a:buSzPts val="1500"/>
              <a:buNone/>
            </a:pPr>
            <a:r>
              <a:rPr lang="ru-RU" sz="1500">
                <a:latin typeface="Arial"/>
                <a:ea typeface="Arial"/>
                <a:cs typeface="Arial"/>
                <a:sym typeface="Arial"/>
              </a:rPr>
              <a:t>GT</a:t>
            </a:r>
            <a:endParaRPr sz="1800">
              <a:latin typeface="Arial"/>
              <a:ea typeface="Arial"/>
              <a:cs typeface="Arial"/>
              <a:sym typeface="Arial"/>
            </a:endParaRPr>
          </a:p>
        </p:txBody>
      </p:sp>
      <p:sp>
        <p:nvSpPr>
          <p:cNvPr id="725" name="Google Shape;725;g39f8323a2ce_0_11"/>
          <p:cNvSpPr txBox="1"/>
          <p:nvPr>
            <p:ph idx="3" type="body"/>
          </p:nvPr>
        </p:nvSpPr>
        <p:spPr>
          <a:xfrm>
            <a:off x="2009125" y="5999558"/>
            <a:ext cx="1578600" cy="334200"/>
          </a:xfrm>
          <a:prstGeom prst="rect">
            <a:avLst/>
          </a:prstGeom>
          <a:noFill/>
          <a:ln>
            <a:noFill/>
          </a:ln>
        </p:spPr>
        <p:txBody>
          <a:bodyPr anchorCtr="0" anchor="t" bIns="45700" lIns="91425" spcFirstLastPara="1" rIns="91425" wrap="square" tIns="45700">
            <a:normAutofit/>
          </a:bodyPr>
          <a:lstStyle/>
          <a:p>
            <a:pPr indent="0" lvl="0" marL="0" rtl="0" algn="l">
              <a:spcBef>
                <a:spcPts val="1100"/>
              </a:spcBef>
              <a:spcAft>
                <a:spcPts val="0"/>
              </a:spcAft>
              <a:buClr>
                <a:schemeClr val="dk1"/>
              </a:buClr>
              <a:buSzPts val="1500"/>
              <a:buNone/>
            </a:pPr>
            <a:r>
              <a:rPr lang="ru-RU" sz="1500">
                <a:latin typeface="Arial"/>
                <a:ea typeface="Arial"/>
                <a:cs typeface="Arial"/>
                <a:sym typeface="Arial"/>
              </a:rPr>
              <a:t>GT (Mel+PWG)</a:t>
            </a:r>
            <a:endParaRPr sz="1800">
              <a:latin typeface="Arial"/>
              <a:ea typeface="Arial"/>
              <a:cs typeface="Arial"/>
              <a:sym typeface="Arial"/>
            </a:endParaRPr>
          </a:p>
        </p:txBody>
      </p:sp>
      <p:sp>
        <p:nvSpPr>
          <p:cNvPr id="726" name="Google Shape;726;g39f8323a2ce_0_11"/>
          <p:cNvSpPr txBox="1"/>
          <p:nvPr>
            <p:ph idx="3" type="body"/>
          </p:nvPr>
        </p:nvSpPr>
        <p:spPr>
          <a:xfrm>
            <a:off x="4160700" y="5999558"/>
            <a:ext cx="1578600" cy="334200"/>
          </a:xfrm>
          <a:prstGeom prst="rect">
            <a:avLst/>
          </a:prstGeom>
          <a:noFill/>
          <a:ln>
            <a:noFill/>
          </a:ln>
        </p:spPr>
        <p:txBody>
          <a:bodyPr anchorCtr="0" anchor="t" bIns="45700" lIns="91425" spcFirstLastPara="1" rIns="91425" wrap="square" tIns="45700">
            <a:normAutofit/>
          </a:bodyPr>
          <a:lstStyle/>
          <a:p>
            <a:pPr indent="0" lvl="0" marL="0" rtl="0" algn="l">
              <a:spcBef>
                <a:spcPts val="1100"/>
              </a:spcBef>
              <a:spcAft>
                <a:spcPts val="0"/>
              </a:spcAft>
              <a:buClr>
                <a:schemeClr val="dk1"/>
              </a:buClr>
              <a:buSzPts val="1500"/>
              <a:buNone/>
            </a:pPr>
            <a:r>
              <a:rPr lang="ru-RU" sz="1500">
                <a:latin typeface="Arial"/>
                <a:ea typeface="Arial"/>
                <a:cs typeface="Arial"/>
                <a:sym typeface="Arial"/>
              </a:rPr>
              <a:t>FastSpeech</a:t>
            </a:r>
            <a:endParaRPr sz="1800">
              <a:latin typeface="Arial"/>
              <a:ea typeface="Arial"/>
              <a:cs typeface="Arial"/>
              <a:sym typeface="Arial"/>
            </a:endParaRPr>
          </a:p>
        </p:txBody>
      </p:sp>
      <p:pic>
        <p:nvPicPr>
          <p:cNvPr id="727" name="Google Shape;727;g39f8323a2ce_0_11" title="fastspeech_lj_gt.mp3">
            <a:hlinkClick r:id="rId9"/>
          </p:cNvPr>
          <p:cNvPicPr preferRelativeResize="0"/>
          <p:nvPr/>
        </p:nvPicPr>
        <p:blipFill>
          <a:blip r:embed="rId10">
            <a:alphaModFix/>
          </a:blip>
          <a:stretch>
            <a:fillRect/>
          </a:stretch>
        </p:blipFill>
        <p:spPr>
          <a:xfrm>
            <a:off x="1359125" y="5969913"/>
            <a:ext cx="334200" cy="334200"/>
          </a:xfrm>
          <a:prstGeom prst="rect">
            <a:avLst/>
          </a:prstGeom>
          <a:noFill/>
          <a:ln>
            <a:noFill/>
          </a:ln>
        </p:spPr>
      </p:pic>
      <p:pic>
        <p:nvPicPr>
          <p:cNvPr id="728" name="Google Shape;728;g39f8323a2ce_0_11" title="fastspeech_lj_gt_resynth.mp3">
            <a:hlinkClick r:id="rId11"/>
          </p:cNvPr>
          <p:cNvPicPr preferRelativeResize="0"/>
          <p:nvPr/>
        </p:nvPicPr>
        <p:blipFill>
          <a:blip r:embed="rId10">
            <a:alphaModFix/>
          </a:blip>
          <a:stretch>
            <a:fillRect/>
          </a:stretch>
        </p:blipFill>
        <p:spPr>
          <a:xfrm>
            <a:off x="3505117" y="5999550"/>
            <a:ext cx="334200" cy="334200"/>
          </a:xfrm>
          <a:prstGeom prst="rect">
            <a:avLst/>
          </a:prstGeom>
          <a:noFill/>
          <a:ln>
            <a:noFill/>
          </a:ln>
        </p:spPr>
      </p:pic>
      <p:pic>
        <p:nvPicPr>
          <p:cNvPr id="729" name="Google Shape;729;g39f8323a2ce_0_11" title="fastspeech_lj.mp3">
            <a:hlinkClick r:id="rId12"/>
          </p:cNvPr>
          <p:cNvPicPr preferRelativeResize="0"/>
          <p:nvPr/>
        </p:nvPicPr>
        <p:blipFill>
          <a:blip r:embed="rId10">
            <a:alphaModFix/>
          </a:blip>
          <a:stretch>
            <a:fillRect/>
          </a:stretch>
        </p:blipFill>
        <p:spPr>
          <a:xfrm>
            <a:off x="5405092" y="5999550"/>
            <a:ext cx="334200" cy="334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g39f8323a2ce_0_278"/>
          <p:cNvSpPr txBox="1"/>
          <p:nvPr>
            <p:ph type="title"/>
          </p:nvPr>
        </p:nvSpPr>
        <p:spPr>
          <a:xfrm>
            <a:off x="626532" y="260359"/>
            <a:ext cx="10263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ru-RU"/>
              <a:t>FastSpeech2 (2020)</a:t>
            </a:r>
            <a:endParaRPr/>
          </a:p>
        </p:txBody>
      </p:sp>
      <p:sp>
        <p:nvSpPr>
          <p:cNvPr id="735" name="Google Shape;735;g39f8323a2ce_0_278"/>
          <p:cNvSpPr txBox="1"/>
          <p:nvPr>
            <p:ph idx="2" type="body"/>
          </p:nvPr>
        </p:nvSpPr>
        <p:spPr>
          <a:xfrm>
            <a:off x="703225" y="2769169"/>
            <a:ext cx="10434600" cy="1406700"/>
          </a:xfrm>
          <a:prstGeom prst="rect">
            <a:avLst/>
          </a:prstGeom>
          <a:noFill/>
          <a:ln>
            <a:noFill/>
          </a:ln>
        </p:spPr>
        <p:txBody>
          <a:bodyPr anchorCtr="0" anchor="t" bIns="45700" lIns="91425" spcFirstLastPara="1" rIns="91425" wrap="square" tIns="45700">
            <a:normAutofit lnSpcReduction="10000"/>
          </a:bodyPr>
          <a:lstStyle/>
          <a:p>
            <a:pPr indent="-355600" lvl="0" marL="457200" rtl="0" algn="l">
              <a:lnSpc>
                <a:spcPct val="115000"/>
              </a:lnSpc>
              <a:spcBef>
                <a:spcPts val="0"/>
              </a:spcBef>
              <a:spcAft>
                <a:spcPts val="0"/>
              </a:spcAft>
              <a:buSzPts val="2000"/>
              <a:buChar char="•"/>
            </a:pPr>
            <a:r>
              <a:rPr lang="ru-RU">
                <a:latin typeface="Arial"/>
                <a:ea typeface="Arial"/>
                <a:cs typeface="Arial"/>
                <a:sym typeface="Arial"/>
              </a:rPr>
              <a:t>Быстрая (неавторегрессионная)</a:t>
            </a:r>
            <a:endParaRPr>
              <a:latin typeface="Arial"/>
              <a:ea typeface="Arial"/>
              <a:cs typeface="Arial"/>
              <a:sym typeface="Arial"/>
            </a:endParaRPr>
          </a:p>
          <a:p>
            <a:pPr indent="-355600" lvl="0" marL="457200" rtl="0" algn="l">
              <a:lnSpc>
                <a:spcPct val="115000"/>
              </a:lnSpc>
              <a:spcBef>
                <a:spcPts val="0"/>
              </a:spcBef>
              <a:spcAft>
                <a:spcPts val="0"/>
              </a:spcAft>
              <a:buSzPts val="2000"/>
              <a:buChar char="•"/>
            </a:pPr>
            <a:r>
              <a:rPr lang="ru-RU">
                <a:latin typeface="Arial"/>
                <a:ea typeface="Arial"/>
                <a:cs typeface="Arial"/>
                <a:sym typeface="Arial"/>
              </a:rPr>
              <a:t>Разнообразная речь, можно в некоторой степени манипулировать питчом и длительностями</a:t>
            </a:r>
            <a:endParaRPr>
              <a:latin typeface="Arial"/>
              <a:ea typeface="Arial"/>
              <a:cs typeface="Arial"/>
              <a:sym typeface="Arial"/>
            </a:endParaRPr>
          </a:p>
          <a:p>
            <a:pPr indent="-355600" lvl="0" marL="457200" rtl="0" algn="l">
              <a:lnSpc>
                <a:spcPct val="115000"/>
              </a:lnSpc>
              <a:spcBef>
                <a:spcPts val="0"/>
              </a:spcBef>
              <a:spcAft>
                <a:spcPts val="0"/>
              </a:spcAft>
              <a:buSzPts val="2000"/>
              <a:buChar char="•"/>
            </a:pPr>
            <a:r>
              <a:rPr lang="ru-RU">
                <a:latin typeface="Arial"/>
                <a:ea typeface="Arial"/>
                <a:cs typeface="Arial"/>
                <a:sym typeface="Arial"/>
              </a:rPr>
              <a:t>Стабильная</a:t>
            </a:r>
            <a:endParaRPr>
              <a:latin typeface="Arial"/>
              <a:ea typeface="Arial"/>
              <a:cs typeface="Arial"/>
              <a:sym typeface="Arial"/>
            </a:endParaRPr>
          </a:p>
        </p:txBody>
      </p:sp>
      <p:pic>
        <p:nvPicPr>
          <p:cNvPr id="736" name="Google Shape;736;g39f8323a2ce_0_278"/>
          <p:cNvPicPr preferRelativeResize="0"/>
          <p:nvPr/>
        </p:nvPicPr>
        <p:blipFill>
          <a:blip r:embed="rId3">
            <a:alphaModFix/>
          </a:blip>
          <a:stretch>
            <a:fillRect/>
          </a:stretch>
        </p:blipFill>
        <p:spPr>
          <a:xfrm>
            <a:off x="766713" y="2318506"/>
            <a:ext cx="358324" cy="358324"/>
          </a:xfrm>
          <a:prstGeom prst="rect">
            <a:avLst/>
          </a:prstGeom>
          <a:noFill/>
          <a:ln>
            <a:noFill/>
          </a:ln>
        </p:spPr>
      </p:pic>
      <p:pic>
        <p:nvPicPr>
          <p:cNvPr id="737" name="Google Shape;737;g39f8323a2ce_0_278"/>
          <p:cNvPicPr preferRelativeResize="0"/>
          <p:nvPr/>
        </p:nvPicPr>
        <p:blipFill>
          <a:blip r:embed="rId4">
            <a:alphaModFix/>
          </a:blip>
          <a:stretch>
            <a:fillRect/>
          </a:stretch>
        </p:blipFill>
        <p:spPr>
          <a:xfrm>
            <a:off x="792117" y="4268225"/>
            <a:ext cx="358300" cy="358300"/>
          </a:xfrm>
          <a:prstGeom prst="rect">
            <a:avLst/>
          </a:prstGeom>
          <a:noFill/>
          <a:ln>
            <a:noFill/>
          </a:ln>
        </p:spPr>
      </p:pic>
      <p:sp>
        <p:nvSpPr>
          <p:cNvPr id="738" name="Google Shape;738;g39f8323a2ce_0_278"/>
          <p:cNvSpPr txBox="1"/>
          <p:nvPr>
            <p:ph idx="2" type="body"/>
          </p:nvPr>
        </p:nvSpPr>
        <p:spPr>
          <a:xfrm>
            <a:off x="626525" y="4774150"/>
            <a:ext cx="9537600" cy="848700"/>
          </a:xfrm>
          <a:prstGeom prst="rect">
            <a:avLst/>
          </a:prstGeom>
          <a:noFill/>
          <a:ln>
            <a:noFill/>
          </a:ln>
        </p:spPr>
        <p:txBody>
          <a:bodyPr anchorCtr="0" anchor="t" bIns="45700" lIns="91425" spcFirstLastPara="1" rIns="91425" wrap="square" tIns="45700">
            <a:normAutofit/>
          </a:bodyPr>
          <a:lstStyle/>
          <a:p>
            <a:pPr indent="-355600" lvl="0" marL="457200" rtl="0" algn="l">
              <a:lnSpc>
                <a:spcPct val="90000"/>
              </a:lnSpc>
              <a:spcBef>
                <a:spcPts val="0"/>
              </a:spcBef>
              <a:spcAft>
                <a:spcPts val="0"/>
              </a:spcAft>
              <a:buSzPts val="2000"/>
              <a:buFont typeface="Arial"/>
              <a:buChar char="•"/>
            </a:pPr>
            <a:r>
              <a:rPr lang="ru-RU">
                <a:latin typeface="Arial"/>
                <a:ea typeface="Arial"/>
                <a:cs typeface="Arial"/>
                <a:sym typeface="Arial"/>
              </a:rPr>
              <a:t>Для обучения необходимо знать gt значения длительностей</a:t>
            </a:r>
            <a:endParaRPr>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pic>
        <p:nvPicPr>
          <p:cNvPr id="743" name="Google Shape;743;g39f8323a2ce_0_244"/>
          <p:cNvPicPr preferRelativeResize="0"/>
          <p:nvPr/>
        </p:nvPicPr>
        <p:blipFill>
          <a:blip r:embed="rId3">
            <a:alphaModFix/>
          </a:blip>
          <a:stretch>
            <a:fillRect/>
          </a:stretch>
        </p:blipFill>
        <p:spPr>
          <a:xfrm>
            <a:off x="7645400" y="1277575"/>
            <a:ext cx="4584700" cy="4472551"/>
          </a:xfrm>
          <a:prstGeom prst="rect">
            <a:avLst/>
          </a:prstGeom>
          <a:noFill/>
          <a:ln>
            <a:noFill/>
          </a:ln>
        </p:spPr>
      </p:pic>
      <p:sp>
        <p:nvSpPr>
          <p:cNvPr id="744" name="Google Shape;744;g39f8323a2ce_0_244"/>
          <p:cNvSpPr txBox="1"/>
          <p:nvPr>
            <p:ph type="title"/>
          </p:nvPr>
        </p:nvSpPr>
        <p:spPr>
          <a:xfrm>
            <a:off x="626532" y="260359"/>
            <a:ext cx="10263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ru-RU"/>
              <a:t>Glow-TTS (2020)</a:t>
            </a:r>
            <a:endParaRPr/>
          </a:p>
        </p:txBody>
      </p:sp>
      <p:sp>
        <p:nvSpPr>
          <p:cNvPr id="745" name="Google Shape;745;g39f8323a2ce_0_244"/>
          <p:cNvSpPr txBox="1"/>
          <p:nvPr>
            <p:ph idx="2" type="body"/>
          </p:nvPr>
        </p:nvSpPr>
        <p:spPr>
          <a:xfrm>
            <a:off x="368300" y="1738325"/>
            <a:ext cx="7937400" cy="4164300"/>
          </a:xfrm>
          <a:prstGeom prst="rect">
            <a:avLst/>
          </a:prstGeom>
        </p:spPr>
        <p:txBody>
          <a:bodyPr anchorCtr="0" anchor="t" bIns="45700" lIns="91425" spcFirstLastPara="1" rIns="91425" wrap="square" tIns="45700">
            <a:normAutofit/>
          </a:bodyPr>
          <a:lstStyle/>
          <a:p>
            <a:pPr indent="-342900" lvl="0" marL="457200" rtl="0" algn="l">
              <a:lnSpc>
                <a:spcPct val="150000"/>
              </a:lnSpc>
              <a:spcBef>
                <a:spcPts val="1000"/>
              </a:spcBef>
              <a:spcAft>
                <a:spcPts val="0"/>
              </a:spcAft>
              <a:buSzPts val="1800"/>
              <a:buChar char="❏"/>
            </a:pPr>
            <a:r>
              <a:rPr lang="ru-RU" sz="1800">
                <a:latin typeface="Arial"/>
                <a:ea typeface="Arial"/>
                <a:cs typeface="Arial"/>
                <a:sym typeface="Arial"/>
              </a:rPr>
              <a:t>Flow-based модель</a:t>
            </a:r>
            <a:endParaRPr sz="1800">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lang="ru-RU" sz="1800">
                <a:latin typeface="Arial"/>
                <a:ea typeface="Arial"/>
                <a:cs typeface="Arial"/>
                <a:sym typeface="Arial"/>
              </a:rPr>
              <a:t>Неавторегрессионная</a:t>
            </a:r>
            <a:endParaRPr sz="1800">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lang="ru-RU" sz="1800">
                <a:latin typeface="Arial"/>
                <a:ea typeface="Arial"/>
                <a:cs typeface="Arial"/>
                <a:sym typeface="Arial"/>
              </a:rPr>
              <a:t>3 основных блока:</a:t>
            </a:r>
            <a:endParaRPr sz="1800">
              <a:latin typeface="Arial"/>
              <a:ea typeface="Arial"/>
              <a:cs typeface="Arial"/>
              <a:sym typeface="Arial"/>
            </a:endParaRPr>
          </a:p>
          <a:p>
            <a:pPr indent="-342900" lvl="0" marL="914400" rtl="0" algn="l">
              <a:lnSpc>
                <a:spcPct val="100000"/>
              </a:lnSpc>
              <a:spcBef>
                <a:spcPts val="0"/>
              </a:spcBef>
              <a:spcAft>
                <a:spcPts val="0"/>
              </a:spcAft>
              <a:buSzPts val="1800"/>
              <a:buFont typeface="Arial"/>
              <a:buAutoNum type="arabicPeriod"/>
            </a:pPr>
            <a:r>
              <a:rPr b="1" lang="ru-RU" sz="1800">
                <a:latin typeface="Arial"/>
                <a:ea typeface="Arial"/>
                <a:cs typeface="Arial"/>
                <a:sym typeface="Arial"/>
              </a:rPr>
              <a:t>Encoder</a:t>
            </a:r>
            <a:r>
              <a:rPr lang="ru-RU" sz="1800">
                <a:latin typeface="Arial"/>
                <a:ea typeface="Arial"/>
                <a:cs typeface="Arial"/>
                <a:sym typeface="Arial"/>
              </a:rPr>
              <a:t>: Transformer, фонемы</a:t>
            </a:r>
            <a:endParaRPr sz="1800">
              <a:latin typeface="Arial"/>
              <a:ea typeface="Arial"/>
              <a:cs typeface="Arial"/>
              <a:sym typeface="Arial"/>
            </a:endParaRPr>
          </a:p>
          <a:p>
            <a:pPr indent="0" lvl="0" marL="914400" rtl="0" algn="l">
              <a:lnSpc>
                <a:spcPct val="100000"/>
              </a:lnSpc>
              <a:spcBef>
                <a:spcPts val="1000"/>
              </a:spcBef>
              <a:spcAft>
                <a:spcPts val="0"/>
              </a:spcAft>
              <a:buNone/>
            </a:pPr>
            <a:r>
              <a:rPr lang="ru-RU" sz="1800">
                <a:latin typeface="Arial"/>
                <a:ea typeface="Arial"/>
                <a:cs typeface="Arial"/>
                <a:sym typeface="Arial"/>
              </a:rPr>
              <a:t>Выход – статистики μ, σ для каждой фонемы</a:t>
            </a:r>
            <a:endParaRPr sz="1800">
              <a:latin typeface="Arial"/>
              <a:ea typeface="Arial"/>
              <a:cs typeface="Arial"/>
              <a:sym typeface="Arial"/>
            </a:endParaRPr>
          </a:p>
          <a:p>
            <a:pPr indent="0" lvl="0" marL="914400" rtl="0" algn="l">
              <a:spcBef>
                <a:spcPts val="1000"/>
              </a:spcBef>
              <a:spcAft>
                <a:spcPts val="0"/>
              </a:spcAft>
              <a:buNone/>
            </a:pPr>
            <a:r>
              <a:t/>
            </a:r>
            <a:endParaRPr sz="1800">
              <a:latin typeface="Arial"/>
              <a:ea typeface="Arial"/>
              <a:cs typeface="Arial"/>
              <a:sym typeface="Arial"/>
            </a:endParaRPr>
          </a:p>
        </p:txBody>
      </p:sp>
      <p:sp>
        <p:nvSpPr>
          <p:cNvPr id="746" name="Google Shape;746;g39f8323a2ce_0_244"/>
          <p:cNvSpPr txBox="1"/>
          <p:nvPr>
            <p:ph idx="3" type="body"/>
          </p:nvPr>
        </p:nvSpPr>
        <p:spPr>
          <a:xfrm>
            <a:off x="9296400" y="5902625"/>
            <a:ext cx="2095500" cy="523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ru-RU" sz="1600" u="sng">
                <a:solidFill>
                  <a:schemeClr val="hlink"/>
                </a:solidFill>
                <a:hlinkClick r:id="rId4"/>
              </a:rPr>
              <a:t>Статья</a:t>
            </a:r>
            <a:r>
              <a:rPr lang="ru-RU" sz="1600"/>
              <a:t>, </a:t>
            </a:r>
            <a:r>
              <a:rPr lang="ru-RU" sz="1600" u="sng">
                <a:solidFill>
                  <a:schemeClr val="hlink"/>
                </a:solidFill>
                <a:hlinkClick r:id="rId5"/>
              </a:rPr>
              <a:t>github</a:t>
            </a:r>
            <a:endParaRPr sz="16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pic>
        <p:nvPicPr>
          <p:cNvPr id="751" name="Google Shape;751;g39f8323a2ce_0_192"/>
          <p:cNvPicPr preferRelativeResize="0"/>
          <p:nvPr/>
        </p:nvPicPr>
        <p:blipFill>
          <a:blip r:embed="rId3">
            <a:alphaModFix/>
          </a:blip>
          <a:stretch>
            <a:fillRect/>
          </a:stretch>
        </p:blipFill>
        <p:spPr>
          <a:xfrm>
            <a:off x="7645400" y="1277575"/>
            <a:ext cx="4584700" cy="4472551"/>
          </a:xfrm>
          <a:prstGeom prst="rect">
            <a:avLst/>
          </a:prstGeom>
          <a:noFill/>
          <a:ln>
            <a:noFill/>
          </a:ln>
        </p:spPr>
      </p:pic>
      <p:sp>
        <p:nvSpPr>
          <p:cNvPr id="752" name="Google Shape;752;g39f8323a2ce_0_192"/>
          <p:cNvSpPr txBox="1"/>
          <p:nvPr>
            <p:ph type="title"/>
          </p:nvPr>
        </p:nvSpPr>
        <p:spPr>
          <a:xfrm>
            <a:off x="626532" y="260359"/>
            <a:ext cx="10263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ru-RU"/>
              <a:t>Glow-TTS (2020)</a:t>
            </a:r>
            <a:endParaRPr/>
          </a:p>
        </p:txBody>
      </p:sp>
      <p:sp>
        <p:nvSpPr>
          <p:cNvPr id="753" name="Google Shape;753;g39f8323a2ce_0_192"/>
          <p:cNvSpPr txBox="1"/>
          <p:nvPr>
            <p:ph idx="2" type="body"/>
          </p:nvPr>
        </p:nvSpPr>
        <p:spPr>
          <a:xfrm>
            <a:off x="368300" y="1738325"/>
            <a:ext cx="7937400" cy="4164300"/>
          </a:xfrm>
          <a:prstGeom prst="rect">
            <a:avLst/>
          </a:prstGeom>
        </p:spPr>
        <p:txBody>
          <a:bodyPr anchorCtr="0" anchor="t" bIns="45700" lIns="91425" spcFirstLastPara="1" rIns="91425" wrap="square" tIns="45700">
            <a:normAutofit/>
          </a:bodyPr>
          <a:lstStyle/>
          <a:p>
            <a:pPr indent="-342900" lvl="0" marL="457200" rtl="0" algn="l">
              <a:lnSpc>
                <a:spcPct val="150000"/>
              </a:lnSpc>
              <a:spcBef>
                <a:spcPts val="1000"/>
              </a:spcBef>
              <a:spcAft>
                <a:spcPts val="0"/>
              </a:spcAft>
              <a:buSzPts val="1800"/>
              <a:buChar char="❏"/>
            </a:pPr>
            <a:r>
              <a:rPr lang="ru-RU" sz="1800">
                <a:latin typeface="Arial"/>
                <a:ea typeface="Arial"/>
                <a:cs typeface="Arial"/>
                <a:sym typeface="Arial"/>
              </a:rPr>
              <a:t>Flow-based модель</a:t>
            </a:r>
            <a:endParaRPr sz="1800">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lang="ru-RU" sz="1800">
                <a:latin typeface="Arial"/>
                <a:ea typeface="Arial"/>
                <a:cs typeface="Arial"/>
                <a:sym typeface="Arial"/>
              </a:rPr>
              <a:t>3 основных блока:</a:t>
            </a:r>
            <a:endParaRPr sz="1800">
              <a:latin typeface="Arial"/>
              <a:ea typeface="Arial"/>
              <a:cs typeface="Arial"/>
              <a:sym typeface="Arial"/>
            </a:endParaRPr>
          </a:p>
          <a:p>
            <a:pPr indent="-342900" lvl="0" marL="914400" rtl="0" algn="l">
              <a:lnSpc>
                <a:spcPct val="100000"/>
              </a:lnSpc>
              <a:spcBef>
                <a:spcPts val="0"/>
              </a:spcBef>
              <a:spcAft>
                <a:spcPts val="0"/>
              </a:spcAft>
              <a:buSzPts val="1800"/>
              <a:buFont typeface="Arial"/>
              <a:buAutoNum type="arabicPeriod"/>
            </a:pPr>
            <a:r>
              <a:rPr lang="ru-RU" sz="1800">
                <a:latin typeface="Arial"/>
                <a:ea typeface="Arial"/>
                <a:cs typeface="Arial"/>
                <a:sym typeface="Arial"/>
              </a:rPr>
              <a:t>Encoder: Transformer, фонемы</a:t>
            </a:r>
            <a:endParaRPr sz="1800">
              <a:latin typeface="Arial"/>
              <a:ea typeface="Arial"/>
              <a:cs typeface="Arial"/>
              <a:sym typeface="Arial"/>
            </a:endParaRPr>
          </a:p>
          <a:p>
            <a:pPr indent="0" lvl="0" marL="914400" rtl="0" algn="l">
              <a:lnSpc>
                <a:spcPct val="100000"/>
              </a:lnSpc>
              <a:spcBef>
                <a:spcPts val="1000"/>
              </a:spcBef>
              <a:spcAft>
                <a:spcPts val="0"/>
              </a:spcAft>
              <a:buNone/>
            </a:pPr>
            <a:r>
              <a:rPr lang="ru-RU" sz="1800">
                <a:latin typeface="Arial"/>
                <a:ea typeface="Arial"/>
                <a:cs typeface="Arial"/>
                <a:sym typeface="Arial"/>
              </a:rPr>
              <a:t>Выход – статистики μ, σ для каждой фонемы</a:t>
            </a:r>
            <a:endParaRPr sz="1800">
              <a:latin typeface="Arial"/>
              <a:ea typeface="Arial"/>
              <a:cs typeface="Arial"/>
              <a:sym typeface="Arial"/>
            </a:endParaRPr>
          </a:p>
          <a:p>
            <a:pPr indent="-342900" lvl="0" marL="914400" rtl="0" algn="l">
              <a:spcBef>
                <a:spcPts val="1000"/>
              </a:spcBef>
              <a:spcAft>
                <a:spcPts val="0"/>
              </a:spcAft>
              <a:buSzPts val="1800"/>
              <a:buFont typeface="Arial"/>
              <a:buAutoNum type="arabicPeriod"/>
            </a:pPr>
            <a:r>
              <a:rPr b="1" lang="ru-RU" sz="1800">
                <a:latin typeface="Arial"/>
                <a:ea typeface="Arial"/>
                <a:cs typeface="Arial"/>
                <a:sym typeface="Arial"/>
              </a:rPr>
              <a:t>Duration predicto</a:t>
            </a:r>
            <a:r>
              <a:rPr lang="ru-RU" sz="1800">
                <a:latin typeface="Arial"/>
                <a:ea typeface="Arial"/>
                <a:cs typeface="Arial"/>
                <a:sym typeface="Arial"/>
              </a:rPr>
              <a:t>r как в FastSpeech2 (свертки+линейный слой)</a:t>
            </a:r>
            <a:endParaRPr sz="1800">
              <a:latin typeface="Arial"/>
              <a:ea typeface="Arial"/>
              <a:cs typeface="Arial"/>
              <a:sym typeface="Arial"/>
            </a:endParaRPr>
          </a:p>
          <a:p>
            <a:pPr indent="0" lvl="0" marL="914400" rtl="0" algn="l">
              <a:spcBef>
                <a:spcPts val="1000"/>
              </a:spcBef>
              <a:spcAft>
                <a:spcPts val="0"/>
              </a:spcAft>
              <a:buNone/>
            </a:pPr>
            <a:r>
              <a:rPr lang="ru-RU" sz="1800">
                <a:latin typeface="Arial"/>
                <a:ea typeface="Arial"/>
                <a:cs typeface="Arial"/>
                <a:sym typeface="Arial"/>
              </a:rPr>
              <a:t>Для gt значений не используется внешняя модель</a:t>
            </a:r>
            <a:endParaRPr sz="1800">
              <a:latin typeface="Arial"/>
              <a:ea typeface="Arial"/>
              <a:cs typeface="Arial"/>
              <a:sym typeface="Arial"/>
            </a:endParaRPr>
          </a:p>
          <a:p>
            <a:pPr indent="0" lvl="0" marL="914400" rtl="0" algn="l">
              <a:spcBef>
                <a:spcPts val="1000"/>
              </a:spcBef>
              <a:spcAft>
                <a:spcPts val="0"/>
              </a:spcAft>
              <a:buNone/>
            </a:pPr>
            <a:r>
              <a:rPr lang="ru-RU" sz="1800">
                <a:latin typeface="Arial"/>
                <a:ea typeface="Arial"/>
                <a:cs typeface="Arial"/>
                <a:sym typeface="Arial"/>
              </a:rPr>
              <a:t>Используется алгоритм динамического программирования </a:t>
            </a:r>
            <a:r>
              <a:rPr b="1" lang="ru-RU" sz="1800">
                <a:latin typeface="Arial"/>
                <a:ea typeface="Arial"/>
                <a:cs typeface="Arial"/>
                <a:sym typeface="Arial"/>
              </a:rPr>
              <a:t>Monotonic alignment search </a:t>
            </a:r>
            <a:r>
              <a:rPr lang="ru-RU" sz="1800">
                <a:latin typeface="Arial"/>
                <a:ea typeface="Arial"/>
                <a:cs typeface="Arial"/>
                <a:sym typeface="Arial"/>
              </a:rPr>
              <a:t>(алгоритм Витерби)</a:t>
            </a:r>
            <a:endParaRPr sz="1800">
              <a:latin typeface="Arial"/>
              <a:ea typeface="Arial"/>
              <a:cs typeface="Arial"/>
              <a:sym typeface="Arial"/>
            </a:endParaRPr>
          </a:p>
        </p:txBody>
      </p:sp>
      <p:sp>
        <p:nvSpPr>
          <p:cNvPr id="754" name="Google Shape;754;g39f8323a2ce_0_192"/>
          <p:cNvSpPr txBox="1"/>
          <p:nvPr>
            <p:ph idx="3" type="body"/>
          </p:nvPr>
        </p:nvSpPr>
        <p:spPr>
          <a:xfrm>
            <a:off x="9296400" y="5902625"/>
            <a:ext cx="2095500" cy="523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ru-RU" sz="1600" u="sng">
                <a:solidFill>
                  <a:schemeClr val="hlink"/>
                </a:solidFill>
                <a:hlinkClick r:id="rId4"/>
              </a:rPr>
              <a:t>Статья</a:t>
            </a:r>
            <a:r>
              <a:rPr lang="ru-RU" sz="1600"/>
              <a:t>, </a:t>
            </a:r>
            <a:r>
              <a:rPr lang="ru-RU" sz="1600" u="sng">
                <a:solidFill>
                  <a:schemeClr val="hlink"/>
                </a:solidFill>
                <a:hlinkClick r:id="rId5"/>
              </a:rPr>
              <a:t>github</a:t>
            </a:r>
            <a:endParaRPr sz="1600"/>
          </a:p>
        </p:txBody>
      </p:sp>
      <p:pic>
        <p:nvPicPr>
          <p:cNvPr id="755" name="Google Shape;755;g39f8323a2ce_0_192"/>
          <p:cNvPicPr preferRelativeResize="0"/>
          <p:nvPr/>
        </p:nvPicPr>
        <p:blipFill>
          <a:blip r:embed="rId6">
            <a:alphaModFix/>
          </a:blip>
          <a:stretch>
            <a:fillRect/>
          </a:stretch>
        </p:blipFill>
        <p:spPr>
          <a:xfrm>
            <a:off x="3190875" y="4649650"/>
            <a:ext cx="2740024" cy="2084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39f544baa39_0_135"/>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История. </a:t>
            </a:r>
            <a:r>
              <a:rPr lang="ru-RU"/>
              <a:t>Машина фон Кемпелена</a:t>
            </a:r>
            <a:endParaRPr/>
          </a:p>
        </p:txBody>
      </p:sp>
      <p:sp>
        <p:nvSpPr>
          <p:cNvPr id="128" name="Google Shape;128;g39f544baa39_0_135"/>
          <p:cNvSpPr/>
          <p:nvPr/>
        </p:nvSpPr>
        <p:spPr>
          <a:xfrm>
            <a:off x="569125" y="1641600"/>
            <a:ext cx="9006600" cy="617700"/>
          </a:xfrm>
          <a:prstGeom prst="rightArrow">
            <a:avLst>
              <a:gd fmla="val 50000" name="adj1"/>
              <a:gd fmla="val 50000" name="adj2"/>
            </a:avLst>
          </a:prstGeom>
          <a:gradFill>
            <a:gsLst>
              <a:gs pos="0">
                <a:srgbClr val="DFEAFB"/>
              </a:gs>
              <a:gs pos="100000">
                <a:srgbClr val="6E9CE7"/>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pic>
        <p:nvPicPr>
          <p:cNvPr id="129" name="Google Shape;129;g39f544baa39_0_135"/>
          <p:cNvPicPr preferRelativeResize="0"/>
          <p:nvPr/>
        </p:nvPicPr>
        <p:blipFill>
          <a:blip r:embed="rId3">
            <a:alphaModFix/>
          </a:blip>
          <a:stretch>
            <a:fillRect/>
          </a:stretch>
        </p:blipFill>
        <p:spPr>
          <a:xfrm flipH="1" rot="5400000">
            <a:off x="482362" y="2199740"/>
            <a:ext cx="432000" cy="258475"/>
          </a:xfrm>
          <a:prstGeom prst="rect">
            <a:avLst/>
          </a:prstGeom>
          <a:noFill/>
          <a:ln>
            <a:noFill/>
          </a:ln>
        </p:spPr>
      </p:pic>
      <p:sp>
        <p:nvSpPr>
          <p:cNvPr id="130" name="Google Shape;130;g39f544baa39_0_135"/>
          <p:cNvSpPr txBox="1"/>
          <p:nvPr>
            <p:ph idx="2" type="body"/>
          </p:nvPr>
        </p:nvSpPr>
        <p:spPr>
          <a:xfrm>
            <a:off x="369925" y="2512377"/>
            <a:ext cx="910500" cy="345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700"/>
              <a:buNone/>
            </a:pPr>
            <a:r>
              <a:rPr lang="ru-RU">
                <a:solidFill>
                  <a:schemeClr val="dk1"/>
                </a:solidFill>
                <a:latin typeface="Calibri"/>
                <a:ea typeface="Calibri"/>
                <a:cs typeface="Calibri"/>
                <a:sym typeface="Calibri"/>
              </a:rPr>
              <a:t>1788</a:t>
            </a:r>
            <a:endParaRPr/>
          </a:p>
        </p:txBody>
      </p:sp>
      <p:pic>
        <p:nvPicPr>
          <p:cNvPr descr="http://VOCALOID.wiki (By VocaloP / ボカロP別)&#10;&#10;Wolfgang von Kempelen's speaking machine&#10;&#10;The first attempts to produce human speech by machine were made in the 2nd half of the 18th century. Ch. G. Kratzenstein, professor of physiology in Copenhagen, previously in Halle and Petersburg, succeeded in producing vowels using resonance tubes connected to organ pipes (1773). At that time, Wolfgang von Kempelen had already begun with his own attempts that led him to construct a speaking machine. Von Kempelen was an ingenious person in the service of empress Maria Theresa in Vienna. He was born in 1734 in Bratislava, then capital of Hungary, and he died in Vienna in 1804. While he became known for various additional feats, his main concern was the study of human speech production, with therapeutic applications in mind. He has been called the first experimental phonetician. In his book Mechanismus der menschlichen Sprache nebst Beschreibung einer sprechenden Maschine (1791) he included a detailed description of his speaking machine - in order for others to reconstruct it and make it more perfect. The six drawings (three plus three) shown here below to the right, are taken from this book. (Click on them for an enlarged view, and use the back-button of your browser to return.)&#10;&#10;Von Kempelen's machine was the first that allowed to produce not only some speech sounds, but also whole words and short sentences. According to von Kempelen, it is possible to acquire an admirable facility in playing the machine within three weeks, especially if one chooses the Latin, French, or Italian language, since German is much more difficult because of its many closed syllables and consonant clusters.&#10;&#10;The machine consisted of a bellows that simulated the lungs and was to be operated with the right forearm (uppermost drawing). A counterweight provided for inhalation. The middle and lower drawings show the 'wind box' that was provided with some levers to be actuated with the fingers of the right hand, the 'mouth', made of rubber, and the 'nose' of the machine. The two nostrils had to be covered with two fingers unless a nasal was to be produced. The whole speech production mechanism was enclosed in a box with holes for the hands and additional holes in its cover.&#10;&#10;The air flow was conducted into the mouth not only by way of an oscillating reed, but also through a narrow shunting tube. This allowed the air pressure in the mouth cavity to increase when its opening was covered tightly in order to produce unvoiced speech sounds. Driven by a spring, a small auxiliary bellows would then deliver an extra puff of air at the release.&#10;&#10;With the left hand, it was also possible to control the resonance properties of the mouth by varied covering of its opening. In this way, some vowels and consonants could be simulated in sufficient approximation. This was not really a simulation of natural articulation, since the shape of the mouth of the machine in itself remained constant. Some vowels and, especially, the consonants [d t g k] could not be simulated in this way, but only feigned, at best. An [l] could be produced by putting the thumb into the mouth.&#10;&#10;The function of the vocal cords was simulated by a slamming reed made of ivory (leftmost drawing). Although the effective length of the reed could be varied, this could not be done during speech production, so that the machine spoke on a monotone.&#10;&#10;Two of the levers to be actuated with the right hand served the production of the fricatives [s] and [] as well as [z] and [] by means of separate, hissing whistles (right drawing). A third one effectuated the production of a rattling [R] by dropping a wire on the vibrating reed (middle drawing).&#10;&#10;The final version of von Kempelen's machine is preserved to this day. It was kept at the k. k. Konservatorium für Musik in Vienna until 1906, when it was donated to the Deutsches Museum (von Meisterwerken der Naturwissenschaft und Technik) in Munich, that had been founded three years before. There, it is exhibited in the department of musical instruments. This machine differs from the one described in the book in the presence of a handle, to be operated with the palm of the right hand, by which the oscillating length of the reed can be controlled during speech production. In this way it can be tried to simulate a natural course of intonation." id="131" name="Google Shape;131;g39f544baa39_0_135" title="【1791 | Von Kempelen's Speaking Machine】 Replica Made and Played by Alexander Steinbeißer">
            <a:hlinkClick r:id="rId4"/>
          </p:cNvPr>
          <p:cNvPicPr preferRelativeResize="0"/>
          <p:nvPr/>
        </p:nvPicPr>
        <p:blipFill>
          <a:blip r:embed="rId5">
            <a:alphaModFix/>
          </a:blip>
          <a:stretch>
            <a:fillRect/>
          </a:stretch>
        </p:blipFill>
        <p:spPr>
          <a:xfrm>
            <a:off x="2452450" y="2390350"/>
            <a:ext cx="7287100" cy="409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pic>
        <p:nvPicPr>
          <p:cNvPr id="760" name="Google Shape;760;g39f8323a2ce_0_203"/>
          <p:cNvPicPr preferRelativeResize="0"/>
          <p:nvPr/>
        </p:nvPicPr>
        <p:blipFill>
          <a:blip r:embed="rId3">
            <a:alphaModFix/>
          </a:blip>
          <a:stretch>
            <a:fillRect/>
          </a:stretch>
        </p:blipFill>
        <p:spPr>
          <a:xfrm>
            <a:off x="7645400" y="1277575"/>
            <a:ext cx="4584700" cy="4472551"/>
          </a:xfrm>
          <a:prstGeom prst="rect">
            <a:avLst/>
          </a:prstGeom>
          <a:noFill/>
          <a:ln>
            <a:noFill/>
          </a:ln>
        </p:spPr>
      </p:pic>
      <p:sp>
        <p:nvSpPr>
          <p:cNvPr id="761" name="Google Shape;761;g39f8323a2ce_0_203"/>
          <p:cNvSpPr txBox="1"/>
          <p:nvPr>
            <p:ph type="title"/>
          </p:nvPr>
        </p:nvSpPr>
        <p:spPr>
          <a:xfrm>
            <a:off x="626532" y="260359"/>
            <a:ext cx="10263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ru-RU"/>
              <a:t>Glow-TTS (2020)</a:t>
            </a:r>
            <a:endParaRPr/>
          </a:p>
        </p:txBody>
      </p:sp>
      <p:sp>
        <p:nvSpPr>
          <p:cNvPr id="762" name="Google Shape;762;g39f8323a2ce_0_203"/>
          <p:cNvSpPr txBox="1"/>
          <p:nvPr>
            <p:ph idx="2" type="body"/>
          </p:nvPr>
        </p:nvSpPr>
        <p:spPr>
          <a:xfrm>
            <a:off x="368300" y="1738325"/>
            <a:ext cx="7797900" cy="4164300"/>
          </a:xfrm>
          <a:prstGeom prst="rect">
            <a:avLst/>
          </a:prstGeom>
        </p:spPr>
        <p:txBody>
          <a:bodyPr anchorCtr="0" anchor="t" bIns="45700" lIns="91425" spcFirstLastPara="1" rIns="91425" wrap="square" tIns="45700">
            <a:normAutofit/>
          </a:bodyPr>
          <a:lstStyle/>
          <a:p>
            <a:pPr indent="-342900" lvl="0" marL="457200" rtl="0" algn="l">
              <a:lnSpc>
                <a:spcPct val="150000"/>
              </a:lnSpc>
              <a:spcBef>
                <a:spcPts val="1000"/>
              </a:spcBef>
              <a:spcAft>
                <a:spcPts val="0"/>
              </a:spcAft>
              <a:buSzPts val="1800"/>
              <a:buChar char="❏"/>
            </a:pPr>
            <a:r>
              <a:rPr lang="ru-RU" sz="1800">
                <a:latin typeface="Arial"/>
                <a:ea typeface="Arial"/>
                <a:cs typeface="Arial"/>
                <a:sym typeface="Arial"/>
              </a:rPr>
              <a:t>Flow-based модель</a:t>
            </a:r>
            <a:endParaRPr sz="1800">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lang="ru-RU" sz="1800">
                <a:latin typeface="Arial"/>
                <a:ea typeface="Arial"/>
                <a:cs typeface="Arial"/>
                <a:sym typeface="Arial"/>
              </a:rPr>
              <a:t>3 основных блока:</a:t>
            </a:r>
            <a:endParaRPr sz="1800">
              <a:latin typeface="Arial"/>
              <a:ea typeface="Arial"/>
              <a:cs typeface="Arial"/>
              <a:sym typeface="Arial"/>
            </a:endParaRPr>
          </a:p>
          <a:p>
            <a:pPr indent="-342900" lvl="0" marL="914400" rtl="0" algn="l">
              <a:lnSpc>
                <a:spcPct val="100000"/>
              </a:lnSpc>
              <a:spcBef>
                <a:spcPts val="0"/>
              </a:spcBef>
              <a:spcAft>
                <a:spcPts val="0"/>
              </a:spcAft>
              <a:buSzPts val="1800"/>
              <a:buFont typeface="Arial"/>
              <a:buAutoNum type="arabicPeriod"/>
            </a:pPr>
            <a:r>
              <a:rPr lang="ru-RU" sz="1800">
                <a:latin typeface="Arial"/>
                <a:ea typeface="Arial"/>
                <a:cs typeface="Arial"/>
                <a:sym typeface="Arial"/>
              </a:rPr>
              <a:t>Encoder</a:t>
            </a:r>
            <a:r>
              <a:rPr lang="ru-RU" sz="1800">
                <a:latin typeface="Arial"/>
                <a:ea typeface="Arial"/>
                <a:cs typeface="Arial"/>
                <a:sym typeface="Arial"/>
              </a:rPr>
              <a:t>: Transformer, фонемы</a:t>
            </a:r>
            <a:endParaRPr sz="1800">
              <a:latin typeface="Arial"/>
              <a:ea typeface="Arial"/>
              <a:cs typeface="Arial"/>
              <a:sym typeface="Arial"/>
            </a:endParaRPr>
          </a:p>
          <a:p>
            <a:pPr indent="0" lvl="0" marL="914400" rtl="0" algn="l">
              <a:lnSpc>
                <a:spcPct val="100000"/>
              </a:lnSpc>
              <a:spcBef>
                <a:spcPts val="1000"/>
              </a:spcBef>
              <a:spcAft>
                <a:spcPts val="0"/>
              </a:spcAft>
              <a:buNone/>
            </a:pPr>
            <a:r>
              <a:rPr lang="ru-RU" sz="1800">
                <a:latin typeface="Arial"/>
                <a:ea typeface="Arial"/>
                <a:cs typeface="Arial"/>
                <a:sym typeface="Arial"/>
              </a:rPr>
              <a:t>Выход – статистики μ, σ (=1) для каждой фонемы</a:t>
            </a:r>
            <a:endParaRPr sz="1800">
              <a:latin typeface="Arial"/>
              <a:ea typeface="Arial"/>
              <a:cs typeface="Arial"/>
              <a:sym typeface="Arial"/>
            </a:endParaRPr>
          </a:p>
          <a:p>
            <a:pPr indent="-342900" lvl="0" marL="914400" rtl="0" algn="l">
              <a:spcBef>
                <a:spcPts val="1000"/>
              </a:spcBef>
              <a:spcAft>
                <a:spcPts val="0"/>
              </a:spcAft>
              <a:buSzPts val="1800"/>
              <a:buFont typeface="Arial"/>
              <a:buAutoNum type="arabicPeriod"/>
            </a:pPr>
            <a:r>
              <a:rPr lang="ru-RU" sz="1800">
                <a:latin typeface="Arial"/>
                <a:ea typeface="Arial"/>
                <a:cs typeface="Arial"/>
                <a:sym typeface="Arial"/>
              </a:rPr>
              <a:t>Duration predictor как в FastSpeech2 (свертки+линейный слой)</a:t>
            </a:r>
            <a:endParaRPr sz="1800">
              <a:latin typeface="Arial"/>
              <a:ea typeface="Arial"/>
              <a:cs typeface="Arial"/>
              <a:sym typeface="Arial"/>
            </a:endParaRPr>
          </a:p>
          <a:p>
            <a:pPr indent="0" lvl="0" marL="914400" rtl="0" algn="l">
              <a:spcBef>
                <a:spcPts val="1000"/>
              </a:spcBef>
              <a:spcAft>
                <a:spcPts val="0"/>
              </a:spcAft>
              <a:buNone/>
            </a:pPr>
            <a:r>
              <a:rPr lang="ru-RU" sz="1800">
                <a:latin typeface="Arial"/>
                <a:ea typeface="Arial"/>
                <a:cs typeface="Arial"/>
                <a:sym typeface="Arial"/>
              </a:rPr>
              <a:t>Для gt значений не используется внешняя модель</a:t>
            </a:r>
            <a:endParaRPr sz="1800">
              <a:latin typeface="Arial"/>
              <a:ea typeface="Arial"/>
              <a:cs typeface="Arial"/>
              <a:sym typeface="Arial"/>
            </a:endParaRPr>
          </a:p>
          <a:p>
            <a:pPr indent="0" lvl="0" marL="914400" rtl="0" algn="l">
              <a:spcBef>
                <a:spcPts val="1000"/>
              </a:spcBef>
              <a:spcAft>
                <a:spcPts val="0"/>
              </a:spcAft>
              <a:buNone/>
            </a:pPr>
            <a:r>
              <a:rPr lang="ru-RU" sz="1800">
                <a:latin typeface="Arial"/>
                <a:ea typeface="Arial"/>
                <a:cs typeface="Arial"/>
                <a:sym typeface="Arial"/>
              </a:rPr>
              <a:t>Используется алгоритм динамического программирования </a:t>
            </a:r>
            <a:r>
              <a:rPr lang="ru-RU" sz="1800">
                <a:latin typeface="Arial"/>
                <a:ea typeface="Arial"/>
                <a:cs typeface="Arial"/>
                <a:sym typeface="Arial"/>
              </a:rPr>
              <a:t>Monotonic alignment search</a:t>
            </a:r>
            <a:r>
              <a:rPr b="1" lang="ru-RU" sz="1800">
                <a:latin typeface="Arial"/>
                <a:ea typeface="Arial"/>
                <a:cs typeface="Arial"/>
                <a:sym typeface="Arial"/>
              </a:rPr>
              <a:t> </a:t>
            </a:r>
            <a:r>
              <a:rPr lang="ru-RU" sz="1800">
                <a:latin typeface="Arial"/>
                <a:ea typeface="Arial"/>
                <a:cs typeface="Arial"/>
                <a:sym typeface="Arial"/>
              </a:rPr>
              <a:t>(алгоритм Витерби)</a:t>
            </a:r>
            <a:endParaRPr sz="1800">
              <a:latin typeface="Arial"/>
              <a:ea typeface="Arial"/>
              <a:cs typeface="Arial"/>
              <a:sym typeface="Arial"/>
            </a:endParaRPr>
          </a:p>
          <a:p>
            <a:pPr indent="-342900" lvl="0" marL="914400" rtl="0" algn="l">
              <a:spcBef>
                <a:spcPts val="1000"/>
              </a:spcBef>
              <a:spcAft>
                <a:spcPts val="0"/>
              </a:spcAft>
              <a:buSzPts val="1800"/>
              <a:buAutoNum type="arabicPeriod" startAt="3"/>
            </a:pPr>
            <a:r>
              <a:rPr b="1" lang="ru-RU" sz="1800">
                <a:latin typeface="Arial"/>
                <a:ea typeface="Arial"/>
                <a:cs typeface="Arial"/>
                <a:sym typeface="Arial"/>
              </a:rPr>
              <a:t>Decoder</a:t>
            </a:r>
            <a:r>
              <a:rPr lang="ru-RU" sz="1800">
                <a:latin typeface="Arial"/>
                <a:ea typeface="Arial"/>
                <a:cs typeface="Arial"/>
                <a:sym typeface="Arial"/>
              </a:rPr>
              <a:t>: flow-based, преобразует мел-спектрограммы в латентное пространство при обучении и наоборот при инференсе</a:t>
            </a:r>
            <a:endParaRPr sz="1800">
              <a:latin typeface="Arial"/>
              <a:ea typeface="Arial"/>
              <a:cs typeface="Arial"/>
              <a:sym typeface="Arial"/>
            </a:endParaRPr>
          </a:p>
        </p:txBody>
      </p:sp>
      <p:sp>
        <p:nvSpPr>
          <p:cNvPr id="763" name="Google Shape;763;g39f8323a2ce_0_203"/>
          <p:cNvSpPr txBox="1"/>
          <p:nvPr>
            <p:ph idx="3" type="body"/>
          </p:nvPr>
        </p:nvSpPr>
        <p:spPr>
          <a:xfrm>
            <a:off x="9296400" y="5902625"/>
            <a:ext cx="2095500" cy="523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ru-RU" sz="1600" u="sng">
                <a:solidFill>
                  <a:schemeClr val="hlink"/>
                </a:solidFill>
                <a:hlinkClick r:id="rId4"/>
              </a:rPr>
              <a:t>Статья</a:t>
            </a:r>
            <a:r>
              <a:rPr lang="ru-RU" sz="1600"/>
              <a:t>, </a:t>
            </a:r>
            <a:r>
              <a:rPr lang="ru-RU" sz="1600" u="sng">
                <a:solidFill>
                  <a:schemeClr val="hlink"/>
                </a:solidFill>
                <a:hlinkClick r:id="rId5"/>
              </a:rPr>
              <a:t>github</a:t>
            </a:r>
            <a:endParaRPr sz="16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pic>
        <p:nvPicPr>
          <p:cNvPr id="768" name="Google Shape;768;g39f8323a2ce_0_213"/>
          <p:cNvPicPr preferRelativeResize="0"/>
          <p:nvPr/>
        </p:nvPicPr>
        <p:blipFill>
          <a:blip r:embed="rId3">
            <a:alphaModFix/>
          </a:blip>
          <a:stretch>
            <a:fillRect/>
          </a:stretch>
        </p:blipFill>
        <p:spPr>
          <a:xfrm>
            <a:off x="2727325" y="2251075"/>
            <a:ext cx="3696050" cy="689301"/>
          </a:xfrm>
          <a:prstGeom prst="rect">
            <a:avLst/>
          </a:prstGeom>
          <a:noFill/>
          <a:ln>
            <a:noFill/>
          </a:ln>
        </p:spPr>
      </p:pic>
      <p:sp>
        <p:nvSpPr>
          <p:cNvPr id="769" name="Google Shape;769;g39f8323a2ce_0_213"/>
          <p:cNvSpPr txBox="1"/>
          <p:nvPr>
            <p:ph idx="2" type="body"/>
          </p:nvPr>
        </p:nvSpPr>
        <p:spPr>
          <a:xfrm>
            <a:off x="368300" y="1738325"/>
            <a:ext cx="7632600" cy="49038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Font typeface="Arial"/>
              <a:buChar char="❏"/>
            </a:pPr>
            <a:r>
              <a:rPr b="1" lang="ru-RU" sz="1800">
                <a:latin typeface="Arial"/>
                <a:ea typeface="Arial"/>
                <a:cs typeface="Arial"/>
                <a:sym typeface="Arial"/>
              </a:rPr>
              <a:t>Loss</a:t>
            </a:r>
            <a:endParaRPr b="1" sz="1800">
              <a:latin typeface="Arial"/>
              <a:ea typeface="Arial"/>
              <a:cs typeface="Arial"/>
              <a:sym typeface="Arial"/>
            </a:endParaRPr>
          </a:p>
          <a:p>
            <a:pPr indent="-342900" lvl="0" marL="914400" rtl="0" algn="l">
              <a:lnSpc>
                <a:spcPct val="150000"/>
              </a:lnSpc>
              <a:spcBef>
                <a:spcPts val="0"/>
              </a:spcBef>
              <a:spcAft>
                <a:spcPts val="0"/>
              </a:spcAft>
              <a:buSzPts val="1800"/>
              <a:buFont typeface="Arial"/>
              <a:buChar char="●"/>
            </a:pPr>
            <a:r>
              <a:rPr lang="ru-RU" sz="1800">
                <a:latin typeface="Arial"/>
                <a:ea typeface="Arial"/>
                <a:cs typeface="Arial"/>
                <a:sym typeface="Arial"/>
              </a:rPr>
              <a:t>x – спектрограмма, с – текст, z – латентное пространство</a:t>
            </a:r>
            <a:endParaRPr sz="1800">
              <a:latin typeface="Arial"/>
              <a:ea typeface="Arial"/>
              <a:cs typeface="Arial"/>
              <a:sym typeface="Arial"/>
            </a:endParaRPr>
          </a:p>
          <a:p>
            <a:pPr indent="-342900" lvl="0" marL="914400" rtl="0" algn="l">
              <a:lnSpc>
                <a:spcPct val="150000"/>
              </a:lnSpc>
              <a:spcBef>
                <a:spcPts val="0"/>
              </a:spcBef>
              <a:spcAft>
                <a:spcPts val="0"/>
              </a:spcAft>
              <a:buSzPts val="1800"/>
              <a:buFont typeface="Arial"/>
              <a:buChar char="●"/>
            </a:pPr>
            <a:r>
              <a:rPr lang="ru-RU" sz="1800">
                <a:latin typeface="Arial"/>
                <a:ea typeface="Arial"/>
                <a:cs typeface="Arial"/>
                <a:sym typeface="Arial"/>
              </a:rPr>
              <a:t>log-likelihood </a:t>
            </a:r>
            <a:endParaRPr sz="1800">
              <a:latin typeface="Arial"/>
              <a:ea typeface="Arial"/>
              <a:cs typeface="Arial"/>
              <a:sym typeface="Arial"/>
            </a:endParaRPr>
          </a:p>
          <a:p>
            <a:pPr indent="-330200" lvl="0" marL="914400" rtl="0" algn="l">
              <a:lnSpc>
                <a:spcPct val="100000"/>
              </a:lnSpc>
              <a:spcBef>
                <a:spcPts val="0"/>
              </a:spcBef>
              <a:spcAft>
                <a:spcPts val="0"/>
              </a:spcAft>
              <a:buSzPts val="1600"/>
              <a:buFont typeface="Arial"/>
              <a:buChar char="●"/>
            </a:pPr>
            <a:r>
              <a:rPr lang="ru-RU" sz="1800">
                <a:latin typeface="Arial"/>
                <a:ea typeface="Arial"/>
                <a:cs typeface="Arial"/>
                <a:sym typeface="Arial"/>
              </a:rPr>
              <a:t>априорное распределение     – изотропное многомерное гауссовское распределение, параметризуется параметрами сети θ и выравниванием А </a:t>
            </a:r>
            <a:endParaRPr sz="1800">
              <a:latin typeface="Arial"/>
              <a:ea typeface="Arial"/>
              <a:cs typeface="Arial"/>
              <a:sym typeface="Arial"/>
            </a:endParaRPr>
          </a:p>
          <a:p>
            <a:pPr indent="0" lvl="0" marL="0" rtl="0" algn="l">
              <a:lnSpc>
                <a:spcPct val="100000"/>
              </a:lnSpc>
              <a:spcBef>
                <a:spcPts val="1000"/>
              </a:spcBef>
              <a:spcAft>
                <a:spcPts val="0"/>
              </a:spcAft>
              <a:buNone/>
            </a:pPr>
            <a:r>
              <a:t/>
            </a:r>
            <a:endParaRPr sz="1800">
              <a:latin typeface="Arial"/>
              <a:ea typeface="Arial"/>
              <a:cs typeface="Arial"/>
              <a:sym typeface="Arial"/>
            </a:endParaRPr>
          </a:p>
          <a:p>
            <a:pPr indent="0" lvl="0" marL="0" rtl="0" algn="l">
              <a:lnSpc>
                <a:spcPct val="100000"/>
              </a:lnSpc>
              <a:spcBef>
                <a:spcPts val="1000"/>
              </a:spcBef>
              <a:spcAft>
                <a:spcPts val="0"/>
              </a:spcAft>
              <a:buNone/>
            </a:pPr>
            <a:r>
              <a:t/>
            </a:r>
            <a:endParaRPr sz="1800">
              <a:latin typeface="Arial"/>
              <a:ea typeface="Arial"/>
              <a:cs typeface="Arial"/>
              <a:sym typeface="Arial"/>
            </a:endParaRPr>
          </a:p>
          <a:p>
            <a:pPr indent="0" lvl="0" marL="0" rtl="0" algn="l">
              <a:lnSpc>
                <a:spcPct val="100000"/>
              </a:lnSpc>
              <a:spcBef>
                <a:spcPts val="1000"/>
              </a:spcBef>
              <a:spcAft>
                <a:spcPts val="0"/>
              </a:spcAft>
              <a:buNone/>
            </a:pPr>
            <a:r>
              <a:t/>
            </a:r>
            <a:endParaRPr sz="1800">
              <a:latin typeface="Arial"/>
              <a:ea typeface="Arial"/>
              <a:cs typeface="Arial"/>
              <a:sym typeface="Arial"/>
            </a:endParaRPr>
          </a:p>
          <a:p>
            <a:pPr indent="-342900" lvl="0" marL="914400" rtl="0" algn="l">
              <a:lnSpc>
                <a:spcPct val="115000"/>
              </a:lnSpc>
              <a:spcBef>
                <a:spcPts val="1000"/>
              </a:spcBef>
              <a:spcAft>
                <a:spcPts val="0"/>
              </a:spcAft>
              <a:buSzPts val="1800"/>
              <a:buFont typeface="Arial"/>
              <a:buChar char="●"/>
            </a:pPr>
            <a:r>
              <a:rPr lang="ru-RU" sz="1800">
                <a:latin typeface="Arial"/>
                <a:ea typeface="Arial"/>
                <a:cs typeface="Arial"/>
                <a:sym typeface="Arial"/>
              </a:rPr>
              <a:t>Итеративное</a:t>
            </a:r>
            <a:r>
              <a:rPr lang="ru-RU" sz="1800">
                <a:latin typeface="Arial"/>
                <a:ea typeface="Arial"/>
                <a:cs typeface="Arial"/>
                <a:sym typeface="Arial"/>
              </a:rPr>
              <a:t> обновление θ затем А</a:t>
            </a:r>
            <a:endParaRPr sz="1800">
              <a:latin typeface="Arial"/>
              <a:ea typeface="Arial"/>
              <a:cs typeface="Arial"/>
              <a:sym typeface="Arial"/>
            </a:endParaRPr>
          </a:p>
          <a:p>
            <a:pPr indent="-342900" lvl="0" marL="914400" rtl="0" algn="l">
              <a:lnSpc>
                <a:spcPct val="115000"/>
              </a:lnSpc>
              <a:spcBef>
                <a:spcPts val="0"/>
              </a:spcBef>
              <a:spcAft>
                <a:spcPts val="0"/>
              </a:spcAft>
              <a:buSzPts val="1800"/>
              <a:buFont typeface="Arial"/>
              <a:buChar char="●"/>
            </a:pPr>
            <a:r>
              <a:rPr lang="ru-RU" sz="1800">
                <a:latin typeface="Arial"/>
                <a:ea typeface="Arial"/>
                <a:cs typeface="Arial"/>
                <a:sym typeface="Arial"/>
              </a:rPr>
              <a:t>MSE loss на длительности</a:t>
            </a:r>
            <a:endParaRPr sz="1800">
              <a:latin typeface="Arial"/>
              <a:ea typeface="Arial"/>
              <a:cs typeface="Arial"/>
              <a:sym typeface="Arial"/>
            </a:endParaRPr>
          </a:p>
        </p:txBody>
      </p:sp>
      <p:pic>
        <p:nvPicPr>
          <p:cNvPr id="770" name="Google Shape;770;g39f8323a2ce_0_213"/>
          <p:cNvPicPr preferRelativeResize="0"/>
          <p:nvPr/>
        </p:nvPicPr>
        <p:blipFill>
          <a:blip r:embed="rId4">
            <a:alphaModFix/>
          </a:blip>
          <a:stretch>
            <a:fillRect/>
          </a:stretch>
        </p:blipFill>
        <p:spPr>
          <a:xfrm>
            <a:off x="2346163" y="4384150"/>
            <a:ext cx="3676878" cy="600600"/>
          </a:xfrm>
          <a:prstGeom prst="rect">
            <a:avLst/>
          </a:prstGeom>
          <a:noFill/>
          <a:ln>
            <a:noFill/>
          </a:ln>
        </p:spPr>
      </p:pic>
      <p:pic>
        <p:nvPicPr>
          <p:cNvPr id="771" name="Google Shape;771;g39f8323a2ce_0_213"/>
          <p:cNvPicPr preferRelativeResize="0"/>
          <p:nvPr/>
        </p:nvPicPr>
        <p:blipFill>
          <a:blip r:embed="rId5">
            <a:alphaModFix/>
          </a:blip>
          <a:stretch>
            <a:fillRect/>
          </a:stretch>
        </p:blipFill>
        <p:spPr>
          <a:xfrm>
            <a:off x="7645400" y="1277575"/>
            <a:ext cx="4584700" cy="4472551"/>
          </a:xfrm>
          <a:prstGeom prst="rect">
            <a:avLst/>
          </a:prstGeom>
          <a:noFill/>
          <a:ln>
            <a:noFill/>
          </a:ln>
        </p:spPr>
      </p:pic>
      <p:sp>
        <p:nvSpPr>
          <p:cNvPr id="772" name="Google Shape;772;g39f8323a2ce_0_213"/>
          <p:cNvSpPr txBox="1"/>
          <p:nvPr>
            <p:ph type="title"/>
          </p:nvPr>
        </p:nvSpPr>
        <p:spPr>
          <a:xfrm>
            <a:off x="626532" y="260359"/>
            <a:ext cx="10263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ru-RU"/>
              <a:t>Glow-TTS (2020)</a:t>
            </a:r>
            <a:endParaRPr/>
          </a:p>
        </p:txBody>
      </p:sp>
      <p:pic>
        <p:nvPicPr>
          <p:cNvPr id="773" name="Google Shape;773;g39f8323a2ce_0_213"/>
          <p:cNvPicPr preferRelativeResize="0"/>
          <p:nvPr/>
        </p:nvPicPr>
        <p:blipFill>
          <a:blip r:embed="rId6">
            <a:alphaModFix/>
          </a:blip>
          <a:stretch>
            <a:fillRect/>
          </a:stretch>
        </p:blipFill>
        <p:spPr>
          <a:xfrm>
            <a:off x="2136975" y="3694850"/>
            <a:ext cx="4095259" cy="689300"/>
          </a:xfrm>
          <a:prstGeom prst="rect">
            <a:avLst/>
          </a:prstGeom>
          <a:noFill/>
          <a:ln>
            <a:noFill/>
          </a:ln>
        </p:spPr>
      </p:pic>
      <p:pic>
        <p:nvPicPr>
          <p:cNvPr id="774" name="Google Shape;774;g39f8323a2ce_0_213"/>
          <p:cNvPicPr preferRelativeResize="0"/>
          <p:nvPr/>
        </p:nvPicPr>
        <p:blipFill>
          <a:blip r:embed="rId7">
            <a:alphaModFix/>
          </a:blip>
          <a:stretch>
            <a:fillRect/>
          </a:stretch>
        </p:blipFill>
        <p:spPr>
          <a:xfrm>
            <a:off x="4203700" y="2877375"/>
            <a:ext cx="279400" cy="232850"/>
          </a:xfrm>
          <a:prstGeom prst="rect">
            <a:avLst/>
          </a:prstGeom>
          <a:noFill/>
          <a:ln>
            <a:noFill/>
          </a:ln>
        </p:spPr>
      </p:pic>
      <p:sp>
        <p:nvSpPr>
          <p:cNvPr id="775" name="Google Shape;775;g39f8323a2ce_0_213"/>
          <p:cNvSpPr txBox="1"/>
          <p:nvPr>
            <p:ph idx="3" type="body"/>
          </p:nvPr>
        </p:nvSpPr>
        <p:spPr>
          <a:xfrm>
            <a:off x="9296400" y="5902625"/>
            <a:ext cx="2095500" cy="523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ru-RU" sz="1600" u="sng">
                <a:solidFill>
                  <a:schemeClr val="hlink"/>
                </a:solidFill>
                <a:hlinkClick r:id="rId8"/>
              </a:rPr>
              <a:t>Статья</a:t>
            </a:r>
            <a:r>
              <a:rPr lang="ru-RU" sz="1600"/>
              <a:t>, </a:t>
            </a:r>
            <a:r>
              <a:rPr lang="ru-RU" sz="1600" u="sng">
                <a:solidFill>
                  <a:schemeClr val="hlink"/>
                </a:solidFill>
                <a:hlinkClick r:id="rId9"/>
              </a:rPr>
              <a:t>github</a:t>
            </a:r>
            <a:endParaRPr sz="16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g39f8323a2ce_0_226"/>
          <p:cNvSpPr txBox="1"/>
          <p:nvPr>
            <p:ph type="title"/>
          </p:nvPr>
        </p:nvSpPr>
        <p:spPr>
          <a:xfrm>
            <a:off x="626532" y="260359"/>
            <a:ext cx="10263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ru-RU"/>
              <a:t>Glow-TTS (2020)</a:t>
            </a:r>
            <a:endParaRPr/>
          </a:p>
        </p:txBody>
      </p:sp>
      <p:sp>
        <p:nvSpPr>
          <p:cNvPr id="781" name="Google Shape;781;g39f8323a2ce_0_226"/>
          <p:cNvSpPr txBox="1"/>
          <p:nvPr>
            <p:ph idx="2" type="body"/>
          </p:nvPr>
        </p:nvSpPr>
        <p:spPr>
          <a:xfrm>
            <a:off x="504675" y="1268425"/>
            <a:ext cx="7382100" cy="4164300"/>
          </a:xfrm>
          <a:prstGeom prst="rect">
            <a:avLst/>
          </a:prstGeom>
        </p:spPr>
        <p:txBody>
          <a:bodyPr anchorCtr="0" anchor="t" bIns="45700" lIns="91425" spcFirstLastPara="1" rIns="91425" wrap="square" tIns="45700">
            <a:normAutofit/>
          </a:bodyPr>
          <a:lstStyle/>
          <a:p>
            <a:pPr indent="-355600" lvl="0" marL="457200" rtl="0" algn="l">
              <a:lnSpc>
                <a:spcPct val="115000"/>
              </a:lnSpc>
              <a:spcBef>
                <a:spcPts val="1000"/>
              </a:spcBef>
              <a:spcAft>
                <a:spcPts val="0"/>
              </a:spcAft>
              <a:buSzPts val="2000"/>
              <a:buChar char="❏"/>
            </a:pPr>
            <a:r>
              <a:rPr lang="ru-RU" sz="1800">
                <a:latin typeface="Arial"/>
                <a:ea typeface="Arial"/>
                <a:cs typeface="Arial"/>
                <a:sym typeface="Arial"/>
              </a:rPr>
              <a:t>На инференсе используется обученный DP</a:t>
            </a:r>
            <a:endParaRPr sz="1800">
              <a:latin typeface="Arial"/>
              <a:ea typeface="Arial"/>
              <a:cs typeface="Arial"/>
              <a:sym typeface="Arial"/>
            </a:endParaRPr>
          </a:p>
          <a:p>
            <a:pPr indent="-342900" lvl="0" marL="457200" rtl="0" algn="l">
              <a:lnSpc>
                <a:spcPct val="115000"/>
              </a:lnSpc>
              <a:spcBef>
                <a:spcPts val="1000"/>
              </a:spcBef>
              <a:spcAft>
                <a:spcPts val="0"/>
              </a:spcAft>
              <a:buSzPts val="1800"/>
              <a:buFont typeface="Arial"/>
              <a:buChar char="❏"/>
            </a:pPr>
            <a:r>
              <a:rPr lang="ru-RU" sz="1800" u="sng">
                <a:latin typeface="Arial"/>
                <a:ea typeface="Arial"/>
                <a:cs typeface="Arial"/>
                <a:sym typeface="Arial"/>
              </a:rPr>
              <a:t>Данные</a:t>
            </a:r>
            <a:r>
              <a:rPr lang="ru-RU" sz="1800">
                <a:latin typeface="Arial"/>
                <a:ea typeface="Arial"/>
                <a:cs typeface="Arial"/>
                <a:sym typeface="Arial"/>
              </a:rPr>
              <a:t>:</a:t>
            </a:r>
            <a:endParaRPr sz="1800">
              <a:latin typeface="Arial"/>
              <a:ea typeface="Arial"/>
              <a:cs typeface="Arial"/>
              <a:sym typeface="Arial"/>
            </a:endParaRPr>
          </a:p>
          <a:p>
            <a:pPr indent="-342900" lvl="0" marL="914400" rtl="0" algn="l">
              <a:lnSpc>
                <a:spcPct val="115000"/>
              </a:lnSpc>
              <a:spcBef>
                <a:spcPts val="0"/>
              </a:spcBef>
              <a:spcAft>
                <a:spcPts val="0"/>
              </a:spcAft>
              <a:buSzPts val="1800"/>
              <a:buChar char="-"/>
            </a:pPr>
            <a:r>
              <a:rPr lang="ru-RU" sz="1800">
                <a:latin typeface="Arial"/>
                <a:ea typeface="Arial"/>
                <a:cs typeface="Arial"/>
                <a:sym typeface="Arial"/>
              </a:rPr>
              <a:t>24 часа, один женский голос LJSpeech</a:t>
            </a:r>
            <a:endParaRPr sz="1800">
              <a:latin typeface="Arial"/>
              <a:ea typeface="Arial"/>
              <a:cs typeface="Arial"/>
              <a:sym typeface="Arial"/>
            </a:endParaRPr>
          </a:p>
          <a:p>
            <a:pPr indent="-342900" lvl="0" marL="914400" rtl="0" algn="l">
              <a:lnSpc>
                <a:spcPct val="100000"/>
              </a:lnSpc>
              <a:spcBef>
                <a:spcPts val="0"/>
              </a:spcBef>
              <a:spcAft>
                <a:spcPts val="0"/>
              </a:spcAft>
              <a:buSzPts val="1800"/>
              <a:buFont typeface="Arial"/>
              <a:buChar char="-"/>
            </a:pPr>
            <a:r>
              <a:rPr lang="ru-RU" sz="1800">
                <a:latin typeface="Arial"/>
                <a:ea typeface="Arial"/>
                <a:cs typeface="Arial"/>
                <a:sym typeface="Arial"/>
              </a:rPr>
              <a:t>54 часа, 247 голос, LibriTTS test-clean-100</a:t>
            </a:r>
            <a:endParaRPr sz="1800">
              <a:latin typeface="Arial"/>
              <a:ea typeface="Arial"/>
              <a:cs typeface="Arial"/>
              <a:sym typeface="Arial"/>
            </a:endParaRPr>
          </a:p>
          <a:p>
            <a:pPr indent="-355600" lvl="0" marL="457200" rtl="0" algn="l">
              <a:lnSpc>
                <a:spcPct val="115000"/>
              </a:lnSpc>
              <a:spcBef>
                <a:spcPts val="0"/>
              </a:spcBef>
              <a:spcAft>
                <a:spcPts val="0"/>
              </a:spcAft>
              <a:buSzPts val="2000"/>
              <a:buFont typeface="Arial"/>
              <a:buChar char="❏"/>
            </a:pPr>
            <a:r>
              <a:rPr lang="ru-RU" sz="1800" u="sng">
                <a:latin typeface="Arial"/>
                <a:ea typeface="Arial"/>
                <a:cs typeface="Arial"/>
                <a:sym typeface="Arial"/>
              </a:rPr>
              <a:t>Ресурсы</a:t>
            </a:r>
            <a:r>
              <a:rPr lang="ru-RU">
                <a:latin typeface="Arial"/>
                <a:ea typeface="Arial"/>
                <a:cs typeface="Arial"/>
                <a:sym typeface="Arial"/>
              </a:rPr>
              <a:t>: </a:t>
            </a:r>
            <a:endParaRPr>
              <a:latin typeface="Arial"/>
              <a:ea typeface="Arial"/>
              <a:cs typeface="Arial"/>
              <a:sym typeface="Arial"/>
            </a:endParaRPr>
          </a:p>
          <a:p>
            <a:pPr indent="-342900" lvl="0" marL="914400" rtl="0" algn="l">
              <a:lnSpc>
                <a:spcPct val="115000"/>
              </a:lnSpc>
              <a:spcBef>
                <a:spcPts val="0"/>
              </a:spcBef>
              <a:spcAft>
                <a:spcPts val="0"/>
              </a:spcAft>
              <a:buSzPts val="1800"/>
              <a:buFont typeface="Arial"/>
              <a:buChar char="-"/>
            </a:pPr>
            <a:r>
              <a:rPr lang="ru-RU" sz="1800">
                <a:latin typeface="Arial"/>
                <a:ea typeface="Arial"/>
                <a:cs typeface="Arial"/>
                <a:sym typeface="Arial"/>
              </a:rPr>
              <a:t>single-speaker 2 GPU, 3 дня</a:t>
            </a:r>
            <a:endParaRPr sz="1800">
              <a:latin typeface="Arial"/>
              <a:ea typeface="Arial"/>
              <a:cs typeface="Arial"/>
              <a:sym typeface="Arial"/>
            </a:endParaRPr>
          </a:p>
          <a:p>
            <a:pPr indent="-342900" lvl="0" marL="914400" rtl="0" algn="l">
              <a:spcBef>
                <a:spcPts val="0"/>
              </a:spcBef>
              <a:spcAft>
                <a:spcPts val="0"/>
              </a:spcAft>
              <a:buSzPts val="1800"/>
              <a:buFont typeface="Arial"/>
              <a:buChar char="-"/>
            </a:pPr>
            <a:r>
              <a:rPr lang="ru-RU" sz="1800">
                <a:latin typeface="Arial"/>
                <a:ea typeface="Arial"/>
                <a:cs typeface="Arial"/>
                <a:sym typeface="Arial"/>
              </a:rPr>
              <a:t>multi-speaker 4GPU (speaker embedding)</a:t>
            </a:r>
            <a:endParaRPr sz="1800">
              <a:latin typeface="Arial"/>
              <a:ea typeface="Arial"/>
              <a:cs typeface="Arial"/>
              <a:sym typeface="Arial"/>
            </a:endParaRPr>
          </a:p>
          <a:p>
            <a:pPr indent="0" lvl="0" marL="457200" rtl="0" algn="l">
              <a:lnSpc>
                <a:spcPct val="115000"/>
              </a:lnSpc>
              <a:spcBef>
                <a:spcPts val="0"/>
              </a:spcBef>
              <a:spcAft>
                <a:spcPts val="0"/>
              </a:spcAft>
              <a:buNone/>
            </a:pPr>
            <a:r>
              <a:t/>
            </a:r>
            <a:endParaRPr sz="1800">
              <a:latin typeface="Arial"/>
              <a:ea typeface="Arial"/>
              <a:cs typeface="Arial"/>
              <a:sym typeface="Arial"/>
            </a:endParaRPr>
          </a:p>
        </p:txBody>
      </p:sp>
      <p:pic>
        <p:nvPicPr>
          <p:cNvPr id="782" name="Google Shape;782;g39f8323a2ce_0_226"/>
          <p:cNvPicPr preferRelativeResize="0"/>
          <p:nvPr/>
        </p:nvPicPr>
        <p:blipFill>
          <a:blip r:embed="rId3">
            <a:alphaModFix/>
          </a:blip>
          <a:stretch>
            <a:fillRect/>
          </a:stretch>
        </p:blipFill>
        <p:spPr>
          <a:xfrm>
            <a:off x="8087125" y="97425"/>
            <a:ext cx="4104876" cy="403007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g39f8323a2ce_0_319"/>
          <p:cNvSpPr txBox="1"/>
          <p:nvPr>
            <p:ph type="title"/>
          </p:nvPr>
        </p:nvSpPr>
        <p:spPr>
          <a:xfrm>
            <a:off x="626532" y="260359"/>
            <a:ext cx="10263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ru-RU"/>
              <a:t>Glow-TTS (2020)</a:t>
            </a:r>
            <a:endParaRPr/>
          </a:p>
        </p:txBody>
      </p:sp>
      <p:sp>
        <p:nvSpPr>
          <p:cNvPr id="788" name="Google Shape;788;g39f8323a2ce_0_319"/>
          <p:cNvSpPr txBox="1"/>
          <p:nvPr>
            <p:ph idx="2" type="body"/>
          </p:nvPr>
        </p:nvSpPr>
        <p:spPr>
          <a:xfrm>
            <a:off x="504675" y="1268425"/>
            <a:ext cx="7382100" cy="4164300"/>
          </a:xfrm>
          <a:prstGeom prst="rect">
            <a:avLst/>
          </a:prstGeom>
        </p:spPr>
        <p:txBody>
          <a:bodyPr anchorCtr="0" anchor="t" bIns="45700" lIns="91425" spcFirstLastPara="1" rIns="91425" wrap="square" tIns="45700">
            <a:normAutofit/>
          </a:bodyPr>
          <a:lstStyle/>
          <a:p>
            <a:pPr indent="-355600" lvl="0" marL="457200" rtl="0" algn="l">
              <a:lnSpc>
                <a:spcPct val="115000"/>
              </a:lnSpc>
              <a:spcBef>
                <a:spcPts val="1000"/>
              </a:spcBef>
              <a:spcAft>
                <a:spcPts val="0"/>
              </a:spcAft>
              <a:buSzPts val="2000"/>
              <a:buChar char="❏"/>
            </a:pPr>
            <a:r>
              <a:rPr lang="ru-RU" sz="1800">
                <a:latin typeface="Arial"/>
                <a:ea typeface="Arial"/>
                <a:cs typeface="Arial"/>
                <a:sym typeface="Arial"/>
              </a:rPr>
              <a:t>На инференсе используется обученный DP</a:t>
            </a:r>
            <a:endParaRPr sz="1800">
              <a:latin typeface="Arial"/>
              <a:ea typeface="Arial"/>
              <a:cs typeface="Arial"/>
              <a:sym typeface="Arial"/>
            </a:endParaRPr>
          </a:p>
          <a:p>
            <a:pPr indent="-342900" lvl="0" marL="457200" rtl="0" algn="l">
              <a:lnSpc>
                <a:spcPct val="115000"/>
              </a:lnSpc>
              <a:spcBef>
                <a:spcPts val="1000"/>
              </a:spcBef>
              <a:spcAft>
                <a:spcPts val="0"/>
              </a:spcAft>
              <a:buSzPts val="1800"/>
              <a:buFont typeface="Arial"/>
              <a:buChar char="❏"/>
            </a:pPr>
            <a:r>
              <a:rPr lang="ru-RU" sz="1800" u="sng">
                <a:latin typeface="Arial"/>
                <a:ea typeface="Arial"/>
                <a:cs typeface="Arial"/>
                <a:sym typeface="Arial"/>
              </a:rPr>
              <a:t>Данные</a:t>
            </a:r>
            <a:r>
              <a:rPr lang="ru-RU" sz="1800">
                <a:latin typeface="Arial"/>
                <a:ea typeface="Arial"/>
                <a:cs typeface="Arial"/>
                <a:sym typeface="Arial"/>
              </a:rPr>
              <a:t>:</a:t>
            </a:r>
            <a:endParaRPr sz="1800">
              <a:latin typeface="Arial"/>
              <a:ea typeface="Arial"/>
              <a:cs typeface="Arial"/>
              <a:sym typeface="Arial"/>
            </a:endParaRPr>
          </a:p>
          <a:p>
            <a:pPr indent="-342900" lvl="0" marL="914400" rtl="0" algn="l">
              <a:lnSpc>
                <a:spcPct val="115000"/>
              </a:lnSpc>
              <a:spcBef>
                <a:spcPts val="0"/>
              </a:spcBef>
              <a:spcAft>
                <a:spcPts val="0"/>
              </a:spcAft>
              <a:buSzPts val="1800"/>
              <a:buChar char="-"/>
            </a:pPr>
            <a:r>
              <a:rPr lang="ru-RU" sz="1800">
                <a:latin typeface="Arial"/>
                <a:ea typeface="Arial"/>
                <a:cs typeface="Arial"/>
                <a:sym typeface="Arial"/>
              </a:rPr>
              <a:t>24 часа, один женский голос LJSpeech</a:t>
            </a:r>
            <a:endParaRPr sz="1800">
              <a:latin typeface="Arial"/>
              <a:ea typeface="Arial"/>
              <a:cs typeface="Arial"/>
              <a:sym typeface="Arial"/>
            </a:endParaRPr>
          </a:p>
          <a:p>
            <a:pPr indent="-342900" lvl="0" marL="914400" rtl="0" algn="l">
              <a:lnSpc>
                <a:spcPct val="100000"/>
              </a:lnSpc>
              <a:spcBef>
                <a:spcPts val="0"/>
              </a:spcBef>
              <a:spcAft>
                <a:spcPts val="0"/>
              </a:spcAft>
              <a:buSzPts val="1800"/>
              <a:buFont typeface="Arial"/>
              <a:buChar char="-"/>
            </a:pPr>
            <a:r>
              <a:rPr lang="ru-RU" sz="1800">
                <a:latin typeface="Arial"/>
                <a:ea typeface="Arial"/>
                <a:cs typeface="Arial"/>
                <a:sym typeface="Arial"/>
              </a:rPr>
              <a:t>54 часа, 247 голос, LibriTTS test-clean-100</a:t>
            </a:r>
            <a:endParaRPr sz="1800">
              <a:latin typeface="Arial"/>
              <a:ea typeface="Arial"/>
              <a:cs typeface="Arial"/>
              <a:sym typeface="Arial"/>
            </a:endParaRPr>
          </a:p>
          <a:p>
            <a:pPr indent="-355600" lvl="0" marL="457200" rtl="0" algn="l">
              <a:lnSpc>
                <a:spcPct val="115000"/>
              </a:lnSpc>
              <a:spcBef>
                <a:spcPts val="0"/>
              </a:spcBef>
              <a:spcAft>
                <a:spcPts val="0"/>
              </a:spcAft>
              <a:buSzPts val="2000"/>
              <a:buFont typeface="Arial"/>
              <a:buChar char="❏"/>
            </a:pPr>
            <a:r>
              <a:rPr lang="ru-RU" sz="1800" u="sng">
                <a:latin typeface="Arial"/>
                <a:ea typeface="Arial"/>
                <a:cs typeface="Arial"/>
                <a:sym typeface="Arial"/>
              </a:rPr>
              <a:t>Ресурсы</a:t>
            </a:r>
            <a:r>
              <a:rPr lang="ru-RU">
                <a:latin typeface="Arial"/>
                <a:ea typeface="Arial"/>
                <a:cs typeface="Arial"/>
                <a:sym typeface="Arial"/>
              </a:rPr>
              <a:t>: </a:t>
            </a:r>
            <a:endParaRPr>
              <a:latin typeface="Arial"/>
              <a:ea typeface="Arial"/>
              <a:cs typeface="Arial"/>
              <a:sym typeface="Arial"/>
            </a:endParaRPr>
          </a:p>
          <a:p>
            <a:pPr indent="-342900" lvl="0" marL="914400" rtl="0" algn="l">
              <a:lnSpc>
                <a:spcPct val="115000"/>
              </a:lnSpc>
              <a:spcBef>
                <a:spcPts val="0"/>
              </a:spcBef>
              <a:spcAft>
                <a:spcPts val="0"/>
              </a:spcAft>
              <a:buSzPts val="1800"/>
              <a:buFont typeface="Arial"/>
              <a:buChar char="-"/>
            </a:pPr>
            <a:r>
              <a:rPr lang="ru-RU" sz="1800">
                <a:latin typeface="Arial"/>
                <a:ea typeface="Arial"/>
                <a:cs typeface="Arial"/>
                <a:sym typeface="Arial"/>
              </a:rPr>
              <a:t>single-speaker 2 GPU, 3 дня</a:t>
            </a:r>
            <a:endParaRPr sz="1800">
              <a:latin typeface="Arial"/>
              <a:ea typeface="Arial"/>
              <a:cs typeface="Arial"/>
              <a:sym typeface="Arial"/>
            </a:endParaRPr>
          </a:p>
          <a:p>
            <a:pPr indent="-342900" lvl="0" marL="914400" rtl="0" algn="l">
              <a:spcBef>
                <a:spcPts val="0"/>
              </a:spcBef>
              <a:spcAft>
                <a:spcPts val="0"/>
              </a:spcAft>
              <a:buSzPts val="1800"/>
              <a:buFont typeface="Arial"/>
              <a:buChar char="-"/>
            </a:pPr>
            <a:r>
              <a:rPr lang="ru-RU" sz="1800">
                <a:latin typeface="Arial"/>
                <a:ea typeface="Arial"/>
                <a:cs typeface="Arial"/>
                <a:sym typeface="Arial"/>
              </a:rPr>
              <a:t>multi-speaker 4GPU (speaker embedding)</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ru-RU" sz="1800">
                <a:latin typeface="Arial"/>
                <a:ea typeface="Arial"/>
                <a:cs typeface="Arial"/>
                <a:sym typeface="Arial"/>
              </a:rPr>
              <a:t>Размер: 28.6M</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ru-RU" sz="1800">
                <a:latin typeface="Arial"/>
                <a:ea typeface="Arial"/>
                <a:cs typeface="Arial"/>
                <a:sym typeface="Arial"/>
              </a:rPr>
              <a:t>RTF: 0.01</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ru-RU" sz="1800">
                <a:latin typeface="Arial"/>
                <a:ea typeface="Arial"/>
                <a:cs typeface="Arial"/>
                <a:sym typeface="Arial"/>
              </a:rPr>
              <a:t>Вокодер: WaveGlow</a:t>
            </a:r>
            <a:endParaRPr sz="1800">
              <a:latin typeface="Arial"/>
              <a:ea typeface="Arial"/>
              <a:cs typeface="Arial"/>
              <a:sym typeface="Arial"/>
            </a:endParaRPr>
          </a:p>
        </p:txBody>
      </p:sp>
      <p:pic>
        <p:nvPicPr>
          <p:cNvPr id="789" name="Google Shape;789;g39f8323a2ce_0_319"/>
          <p:cNvPicPr preferRelativeResize="0"/>
          <p:nvPr/>
        </p:nvPicPr>
        <p:blipFill>
          <a:blip r:embed="rId3">
            <a:alphaModFix/>
          </a:blip>
          <a:stretch>
            <a:fillRect/>
          </a:stretch>
        </p:blipFill>
        <p:spPr>
          <a:xfrm>
            <a:off x="8087125" y="97425"/>
            <a:ext cx="4104876" cy="403007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g39f8323a2ce_0_300"/>
          <p:cNvSpPr txBox="1"/>
          <p:nvPr>
            <p:ph type="title"/>
          </p:nvPr>
        </p:nvSpPr>
        <p:spPr>
          <a:xfrm>
            <a:off x="626532" y="260359"/>
            <a:ext cx="10263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ru-RU"/>
              <a:t>Glow-TTS (2020)</a:t>
            </a:r>
            <a:endParaRPr/>
          </a:p>
        </p:txBody>
      </p:sp>
      <p:sp>
        <p:nvSpPr>
          <p:cNvPr id="795" name="Google Shape;795;g39f8323a2ce_0_300"/>
          <p:cNvSpPr txBox="1"/>
          <p:nvPr>
            <p:ph idx="2" type="body"/>
          </p:nvPr>
        </p:nvSpPr>
        <p:spPr>
          <a:xfrm>
            <a:off x="504675" y="1268425"/>
            <a:ext cx="7382100" cy="4164300"/>
          </a:xfrm>
          <a:prstGeom prst="rect">
            <a:avLst/>
          </a:prstGeom>
        </p:spPr>
        <p:txBody>
          <a:bodyPr anchorCtr="0" anchor="t" bIns="45700" lIns="91425" spcFirstLastPara="1" rIns="91425" wrap="square" tIns="45700">
            <a:normAutofit/>
          </a:bodyPr>
          <a:lstStyle/>
          <a:p>
            <a:pPr indent="-355600" lvl="0" marL="457200" rtl="0" algn="l">
              <a:lnSpc>
                <a:spcPct val="115000"/>
              </a:lnSpc>
              <a:spcBef>
                <a:spcPts val="1000"/>
              </a:spcBef>
              <a:spcAft>
                <a:spcPts val="0"/>
              </a:spcAft>
              <a:buSzPts val="2000"/>
              <a:buChar char="❏"/>
            </a:pPr>
            <a:r>
              <a:rPr lang="ru-RU" sz="1800">
                <a:latin typeface="Arial"/>
                <a:ea typeface="Arial"/>
                <a:cs typeface="Arial"/>
                <a:sym typeface="Arial"/>
              </a:rPr>
              <a:t>На инференсе используется обученный DP</a:t>
            </a:r>
            <a:endParaRPr sz="1800">
              <a:latin typeface="Arial"/>
              <a:ea typeface="Arial"/>
              <a:cs typeface="Arial"/>
              <a:sym typeface="Arial"/>
            </a:endParaRPr>
          </a:p>
          <a:p>
            <a:pPr indent="-342900" lvl="0" marL="457200" rtl="0" algn="l">
              <a:lnSpc>
                <a:spcPct val="115000"/>
              </a:lnSpc>
              <a:spcBef>
                <a:spcPts val="1000"/>
              </a:spcBef>
              <a:spcAft>
                <a:spcPts val="0"/>
              </a:spcAft>
              <a:buSzPts val="1800"/>
              <a:buFont typeface="Arial"/>
              <a:buChar char="❏"/>
            </a:pPr>
            <a:r>
              <a:rPr lang="ru-RU" sz="1800" u="sng">
                <a:latin typeface="Arial"/>
                <a:ea typeface="Arial"/>
                <a:cs typeface="Arial"/>
                <a:sym typeface="Arial"/>
              </a:rPr>
              <a:t>Данные</a:t>
            </a:r>
            <a:r>
              <a:rPr lang="ru-RU" sz="1800">
                <a:latin typeface="Arial"/>
                <a:ea typeface="Arial"/>
                <a:cs typeface="Arial"/>
                <a:sym typeface="Arial"/>
              </a:rPr>
              <a:t>:</a:t>
            </a:r>
            <a:endParaRPr sz="1800">
              <a:latin typeface="Arial"/>
              <a:ea typeface="Arial"/>
              <a:cs typeface="Arial"/>
              <a:sym typeface="Arial"/>
            </a:endParaRPr>
          </a:p>
          <a:p>
            <a:pPr indent="-342900" lvl="0" marL="914400" rtl="0" algn="l">
              <a:lnSpc>
                <a:spcPct val="115000"/>
              </a:lnSpc>
              <a:spcBef>
                <a:spcPts val="0"/>
              </a:spcBef>
              <a:spcAft>
                <a:spcPts val="0"/>
              </a:spcAft>
              <a:buSzPts val="1800"/>
              <a:buChar char="-"/>
            </a:pPr>
            <a:r>
              <a:rPr lang="ru-RU" sz="1800">
                <a:latin typeface="Arial"/>
                <a:ea typeface="Arial"/>
                <a:cs typeface="Arial"/>
                <a:sym typeface="Arial"/>
              </a:rPr>
              <a:t>24 часа, один женский голос LJSpeech</a:t>
            </a:r>
            <a:endParaRPr sz="1800">
              <a:latin typeface="Arial"/>
              <a:ea typeface="Arial"/>
              <a:cs typeface="Arial"/>
              <a:sym typeface="Arial"/>
            </a:endParaRPr>
          </a:p>
          <a:p>
            <a:pPr indent="-342900" lvl="0" marL="914400" rtl="0" algn="l">
              <a:lnSpc>
                <a:spcPct val="100000"/>
              </a:lnSpc>
              <a:spcBef>
                <a:spcPts val="0"/>
              </a:spcBef>
              <a:spcAft>
                <a:spcPts val="0"/>
              </a:spcAft>
              <a:buSzPts val="1800"/>
              <a:buFont typeface="Arial"/>
              <a:buChar char="-"/>
            </a:pPr>
            <a:r>
              <a:rPr lang="ru-RU" sz="1800">
                <a:latin typeface="Arial"/>
                <a:ea typeface="Arial"/>
                <a:cs typeface="Arial"/>
                <a:sym typeface="Arial"/>
              </a:rPr>
              <a:t>54 часа, 247 голос, LibriTTS test-clean-100</a:t>
            </a:r>
            <a:endParaRPr sz="1800">
              <a:latin typeface="Arial"/>
              <a:ea typeface="Arial"/>
              <a:cs typeface="Arial"/>
              <a:sym typeface="Arial"/>
            </a:endParaRPr>
          </a:p>
          <a:p>
            <a:pPr indent="-355600" lvl="0" marL="457200" rtl="0" algn="l">
              <a:lnSpc>
                <a:spcPct val="115000"/>
              </a:lnSpc>
              <a:spcBef>
                <a:spcPts val="0"/>
              </a:spcBef>
              <a:spcAft>
                <a:spcPts val="0"/>
              </a:spcAft>
              <a:buSzPts val="2000"/>
              <a:buFont typeface="Arial"/>
              <a:buChar char="❏"/>
            </a:pPr>
            <a:r>
              <a:rPr lang="ru-RU" sz="1800" u="sng">
                <a:latin typeface="Arial"/>
                <a:ea typeface="Arial"/>
                <a:cs typeface="Arial"/>
                <a:sym typeface="Arial"/>
              </a:rPr>
              <a:t>Ресурсы</a:t>
            </a:r>
            <a:r>
              <a:rPr lang="ru-RU">
                <a:latin typeface="Arial"/>
                <a:ea typeface="Arial"/>
                <a:cs typeface="Arial"/>
                <a:sym typeface="Arial"/>
              </a:rPr>
              <a:t>: </a:t>
            </a:r>
            <a:endParaRPr>
              <a:latin typeface="Arial"/>
              <a:ea typeface="Arial"/>
              <a:cs typeface="Arial"/>
              <a:sym typeface="Arial"/>
            </a:endParaRPr>
          </a:p>
          <a:p>
            <a:pPr indent="-342900" lvl="0" marL="914400" rtl="0" algn="l">
              <a:lnSpc>
                <a:spcPct val="115000"/>
              </a:lnSpc>
              <a:spcBef>
                <a:spcPts val="0"/>
              </a:spcBef>
              <a:spcAft>
                <a:spcPts val="0"/>
              </a:spcAft>
              <a:buSzPts val="1800"/>
              <a:buFont typeface="Arial"/>
              <a:buChar char="-"/>
            </a:pPr>
            <a:r>
              <a:rPr lang="ru-RU" sz="1800">
                <a:latin typeface="Arial"/>
                <a:ea typeface="Arial"/>
                <a:cs typeface="Arial"/>
                <a:sym typeface="Arial"/>
              </a:rPr>
              <a:t>single-speaker 2 GPU, 3 дня</a:t>
            </a:r>
            <a:endParaRPr sz="1800">
              <a:latin typeface="Arial"/>
              <a:ea typeface="Arial"/>
              <a:cs typeface="Arial"/>
              <a:sym typeface="Arial"/>
            </a:endParaRPr>
          </a:p>
          <a:p>
            <a:pPr indent="-342900" lvl="0" marL="914400" rtl="0" algn="l">
              <a:spcBef>
                <a:spcPts val="0"/>
              </a:spcBef>
              <a:spcAft>
                <a:spcPts val="0"/>
              </a:spcAft>
              <a:buSzPts val="1800"/>
              <a:buFont typeface="Arial"/>
              <a:buChar char="-"/>
            </a:pPr>
            <a:r>
              <a:rPr lang="ru-RU" sz="1800">
                <a:latin typeface="Arial"/>
                <a:ea typeface="Arial"/>
                <a:cs typeface="Arial"/>
                <a:sym typeface="Arial"/>
              </a:rPr>
              <a:t>multi-speaker 4GPU (speaker embedding)</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ru-RU" sz="1800">
                <a:latin typeface="Arial"/>
                <a:ea typeface="Arial"/>
                <a:cs typeface="Arial"/>
                <a:sym typeface="Arial"/>
              </a:rPr>
              <a:t>Размер: 28.6M</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ru-RU" sz="1800">
                <a:latin typeface="Arial"/>
                <a:ea typeface="Arial"/>
                <a:cs typeface="Arial"/>
                <a:sym typeface="Arial"/>
              </a:rPr>
              <a:t>RTF: 0.01</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ru-RU" sz="1800">
                <a:latin typeface="Arial"/>
                <a:ea typeface="Arial"/>
                <a:cs typeface="Arial"/>
                <a:sym typeface="Arial"/>
              </a:rPr>
              <a:t>Вокодер: WaveGlow</a:t>
            </a:r>
            <a:endParaRPr sz="1800">
              <a:latin typeface="Arial"/>
              <a:ea typeface="Arial"/>
              <a:cs typeface="Arial"/>
              <a:sym typeface="Arial"/>
            </a:endParaRPr>
          </a:p>
        </p:txBody>
      </p:sp>
      <p:pic>
        <p:nvPicPr>
          <p:cNvPr id="796" name="Google Shape;796;g39f8323a2ce_0_300"/>
          <p:cNvPicPr preferRelativeResize="0"/>
          <p:nvPr/>
        </p:nvPicPr>
        <p:blipFill>
          <a:blip r:embed="rId3">
            <a:alphaModFix/>
          </a:blip>
          <a:stretch>
            <a:fillRect/>
          </a:stretch>
        </p:blipFill>
        <p:spPr>
          <a:xfrm>
            <a:off x="8087125" y="97425"/>
            <a:ext cx="4104876" cy="4030074"/>
          </a:xfrm>
          <a:prstGeom prst="rect">
            <a:avLst/>
          </a:prstGeom>
          <a:noFill/>
          <a:ln>
            <a:noFill/>
          </a:ln>
        </p:spPr>
      </p:pic>
      <p:pic>
        <p:nvPicPr>
          <p:cNvPr id="797" name="Google Shape;797;g39f8323a2ce_0_300"/>
          <p:cNvPicPr preferRelativeResize="0"/>
          <p:nvPr/>
        </p:nvPicPr>
        <p:blipFill>
          <a:blip r:embed="rId4">
            <a:alphaModFix/>
          </a:blip>
          <a:stretch>
            <a:fillRect/>
          </a:stretch>
        </p:blipFill>
        <p:spPr>
          <a:xfrm>
            <a:off x="876300" y="4832075"/>
            <a:ext cx="5130799" cy="1975125"/>
          </a:xfrm>
          <a:prstGeom prst="rect">
            <a:avLst/>
          </a:prstGeom>
          <a:noFill/>
          <a:ln>
            <a:noFill/>
          </a:ln>
        </p:spPr>
      </p:pic>
      <p:pic>
        <p:nvPicPr>
          <p:cNvPr id="798" name="Google Shape;798;g39f8323a2ce_0_300"/>
          <p:cNvPicPr preferRelativeResize="0"/>
          <p:nvPr/>
        </p:nvPicPr>
        <p:blipFill>
          <a:blip r:embed="rId5">
            <a:alphaModFix/>
          </a:blip>
          <a:stretch>
            <a:fillRect/>
          </a:stretch>
        </p:blipFill>
        <p:spPr>
          <a:xfrm>
            <a:off x="6007108" y="4806675"/>
            <a:ext cx="5207116" cy="1975125"/>
          </a:xfrm>
          <a:prstGeom prst="rect">
            <a:avLst/>
          </a:prstGeom>
          <a:noFill/>
          <a:ln>
            <a:noFill/>
          </a:ln>
        </p:spPr>
      </p:pic>
      <p:sp>
        <p:nvSpPr>
          <p:cNvPr id="799" name="Google Shape;799;g39f8323a2ce_0_300"/>
          <p:cNvSpPr txBox="1"/>
          <p:nvPr>
            <p:ph idx="4" type="body"/>
          </p:nvPr>
        </p:nvSpPr>
        <p:spPr>
          <a:xfrm>
            <a:off x="1103308" y="4619825"/>
            <a:ext cx="1578000" cy="358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ru-RU" sz="1600">
                <a:latin typeface="Arial"/>
                <a:ea typeface="Arial"/>
                <a:cs typeface="Arial"/>
                <a:sym typeface="Arial"/>
              </a:rPr>
              <a:t>single-speaker</a:t>
            </a:r>
            <a:endParaRPr sz="1600">
              <a:latin typeface="Arial"/>
              <a:ea typeface="Arial"/>
              <a:cs typeface="Arial"/>
              <a:sym typeface="Arial"/>
            </a:endParaRPr>
          </a:p>
        </p:txBody>
      </p:sp>
      <p:sp>
        <p:nvSpPr>
          <p:cNvPr id="800" name="Google Shape;800;g39f8323a2ce_0_300"/>
          <p:cNvSpPr txBox="1"/>
          <p:nvPr>
            <p:ph idx="4" type="body"/>
          </p:nvPr>
        </p:nvSpPr>
        <p:spPr>
          <a:xfrm>
            <a:off x="6400870" y="4619825"/>
            <a:ext cx="1578000" cy="358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ru-RU" sz="1600">
                <a:latin typeface="Arial"/>
                <a:ea typeface="Arial"/>
                <a:cs typeface="Arial"/>
                <a:sym typeface="Arial"/>
              </a:rPr>
              <a:t>multi-speaker</a:t>
            </a:r>
            <a:endParaRPr sz="1600">
              <a:latin typeface="Arial"/>
              <a:ea typeface="Arial"/>
              <a:cs typeface="Arial"/>
              <a:sym typeface="Arial"/>
            </a:endParaRPr>
          </a:p>
        </p:txBody>
      </p:sp>
      <p:sp>
        <p:nvSpPr>
          <p:cNvPr id="801" name="Google Shape;801;g39f8323a2ce_0_300"/>
          <p:cNvSpPr txBox="1"/>
          <p:nvPr>
            <p:ph idx="3" type="body"/>
          </p:nvPr>
        </p:nvSpPr>
        <p:spPr>
          <a:xfrm>
            <a:off x="11214225" y="6384400"/>
            <a:ext cx="841800" cy="358500"/>
          </a:xfrm>
          <a:prstGeom prst="rect">
            <a:avLst/>
          </a:prstGeom>
          <a:noFill/>
          <a:ln>
            <a:noFill/>
          </a:ln>
        </p:spPr>
        <p:txBody>
          <a:bodyPr anchorCtr="0" anchor="t" bIns="45700" lIns="91425" spcFirstLastPara="1" rIns="91425" wrap="square" tIns="45700">
            <a:normAutofit/>
          </a:bodyPr>
          <a:lstStyle/>
          <a:p>
            <a:pPr indent="0" lvl="0" marL="0" rtl="0" algn="l">
              <a:spcBef>
                <a:spcPts val="1100"/>
              </a:spcBef>
              <a:spcAft>
                <a:spcPts val="0"/>
              </a:spcAft>
              <a:buClr>
                <a:schemeClr val="dk1"/>
              </a:buClr>
              <a:buSzPts val="1500"/>
              <a:buNone/>
            </a:pPr>
            <a:r>
              <a:rPr lang="ru-RU" sz="1800" u="sng">
                <a:solidFill>
                  <a:schemeClr val="hlink"/>
                </a:solidFill>
                <a:hlinkClick r:id="rId6"/>
              </a:rPr>
              <a:t>Demo</a:t>
            </a:r>
            <a:endParaRPr sz="2100"/>
          </a:p>
        </p:txBody>
      </p:sp>
      <p:sp>
        <p:nvSpPr>
          <p:cNvPr id="802" name="Google Shape;802;g39f8323a2ce_0_300"/>
          <p:cNvSpPr txBox="1"/>
          <p:nvPr>
            <p:ph idx="4" type="body"/>
          </p:nvPr>
        </p:nvSpPr>
        <p:spPr>
          <a:xfrm>
            <a:off x="2868605" y="4619825"/>
            <a:ext cx="471600" cy="358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ru-RU" sz="1600">
                <a:latin typeface="Arial"/>
                <a:ea typeface="Arial"/>
                <a:cs typeface="Arial"/>
                <a:sym typeface="Arial"/>
              </a:rPr>
              <a:t>GT</a:t>
            </a:r>
            <a:endParaRPr sz="1600">
              <a:latin typeface="Arial"/>
              <a:ea typeface="Arial"/>
              <a:cs typeface="Arial"/>
              <a:sym typeface="Arial"/>
            </a:endParaRPr>
          </a:p>
        </p:txBody>
      </p:sp>
      <p:sp>
        <p:nvSpPr>
          <p:cNvPr id="803" name="Google Shape;803;g39f8323a2ce_0_300"/>
          <p:cNvSpPr txBox="1"/>
          <p:nvPr>
            <p:ph idx="4" type="body"/>
          </p:nvPr>
        </p:nvSpPr>
        <p:spPr>
          <a:xfrm>
            <a:off x="3935391" y="4619825"/>
            <a:ext cx="1271700" cy="358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ru-RU" sz="1600">
                <a:latin typeface="Arial"/>
                <a:ea typeface="Arial"/>
                <a:cs typeface="Arial"/>
                <a:sym typeface="Arial"/>
              </a:rPr>
              <a:t>Glow-TTS</a:t>
            </a:r>
            <a:endParaRPr sz="1600">
              <a:latin typeface="Arial"/>
              <a:ea typeface="Arial"/>
              <a:cs typeface="Arial"/>
              <a:sym typeface="Arial"/>
            </a:endParaRPr>
          </a:p>
        </p:txBody>
      </p:sp>
      <p:sp>
        <p:nvSpPr>
          <p:cNvPr id="804" name="Google Shape;804;g39f8323a2ce_0_300"/>
          <p:cNvSpPr txBox="1"/>
          <p:nvPr>
            <p:ph idx="4" type="body"/>
          </p:nvPr>
        </p:nvSpPr>
        <p:spPr>
          <a:xfrm>
            <a:off x="8189905" y="4619825"/>
            <a:ext cx="471600" cy="358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ru-RU" sz="1600">
                <a:latin typeface="Arial"/>
                <a:ea typeface="Arial"/>
                <a:cs typeface="Arial"/>
                <a:sym typeface="Arial"/>
              </a:rPr>
              <a:t>GT</a:t>
            </a:r>
            <a:endParaRPr sz="1600">
              <a:latin typeface="Arial"/>
              <a:ea typeface="Arial"/>
              <a:cs typeface="Arial"/>
              <a:sym typeface="Arial"/>
            </a:endParaRPr>
          </a:p>
        </p:txBody>
      </p:sp>
      <p:sp>
        <p:nvSpPr>
          <p:cNvPr id="805" name="Google Shape;805;g39f8323a2ce_0_300"/>
          <p:cNvSpPr txBox="1"/>
          <p:nvPr>
            <p:ph idx="4" type="body"/>
          </p:nvPr>
        </p:nvSpPr>
        <p:spPr>
          <a:xfrm>
            <a:off x="9256691" y="4619825"/>
            <a:ext cx="1271700" cy="358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ru-RU" sz="1600">
                <a:latin typeface="Arial"/>
                <a:ea typeface="Arial"/>
                <a:cs typeface="Arial"/>
                <a:sym typeface="Arial"/>
              </a:rPr>
              <a:t>Glow-TTS</a:t>
            </a:r>
            <a:endParaRPr sz="1600">
              <a:latin typeface="Arial"/>
              <a:ea typeface="Arial"/>
              <a:cs typeface="Arial"/>
              <a:sym typeface="Arial"/>
            </a:endParaRPr>
          </a:p>
        </p:txBody>
      </p:sp>
      <p:pic>
        <p:nvPicPr>
          <p:cNvPr id="806" name="Google Shape;806;g39f8323a2ce_0_300" title="lj_03_gt.wav">
            <a:hlinkClick r:id="rId7"/>
          </p:cNvPr>
          <p:cNvPicPr preferRelativeResize="0"/>
          <p:nvPr/>
        </p:nvPicPr>
        <p:blipFill>
          <a:blip r:embed="rId8">
            <a:alphaModFix/>
          </a:blip>
          <a:stretch>
            <a:fillRect/>
          </a:stretch>
        </p:blipFill>
        <p:spPr>
          <a:xfrm>
            <a:off x="3403600" y="4593675"/>
            <a:ext cx="360000" cy="360000"/>
          </a:xfrm>
          <a:prstGeom prst="rect">
            <a:avLst/>
          </a:prstGeom>
          <a:noFill/>
          <a:ln>
            <a:noFill/>
          </a:ln>
        </p:spPr>
      </p:pic>
      <p:pic>
        <p:nvPicPr>
          <p:cNvPr id="807" name="Google Shape;807;g39f8323a2ce_0_300" title="lj_03_ours_6.wav">
            <a:hlinkClick r:id="rId9"/>
          </p:cNvPr>
          <p:cNvPicPr preferRelativeResize="0"/>
          <p:nvPr/>
        </p:nvPicPr>
        <p:blipFill>
          <a:blip r:embed="rId8">
            <a:alphaModFix/>
          </a:blip>
          <a:stretch>
            <a:fillRect/>
          </a:stretch>
        </p:blipFill>
        <p:spPr>
          <a:xfrm>
            <a:off x="5105400" y="4593675"/>
            <a:ext cx="360000" cy="360000"/>
          </a:xfrm>
          <a:prstGeom prst="rect">
            <a:avLst/>
          </a:prstGeom>
          <a:noFill/>
          <a:ln>
            <a:noFill/>
          </a:ln>
        </p:spPr>
      </p:pic>
      <p:pic>
        <p:nvPicPr>
          <p:cNvPr id="808" name="Google Shape;808;g39f8323a2ce_0_300" title="lb_02_gt.wav">
            <a:hlinkClick r:id="rId10"/>
          </p:cNvPr>
          <p:cNvPicPr preferRelativeResize="0"/>
          <p:nvPr/>
        </p:nvPicPr>
        <p:blipFill>
          <a:blip r:embed="rId8">
            <a:alphaModFix/>
          </a:blip>
          <a:stretch>
            <a:fillRect/>
          </a:stretch>
        </p:blipFill>
        <p:spPr>
          <a:xfrm>
            <a:off x="8779100" y="4593675"/>
            <a:ext cx="360000" cy="360000"/>
          </a:xfrm>
          <a:prstGeom prst="rect">
            <a:avLst/>
          </a:prstGeom>
          <a:noFill/>
          <a:ln>
            <a:noFill/>
          </a:ln>
        </p:spPr>
      </p:pic>
      <p:pic>
        <p:nvPicPr>
          <p:cNvPr id="809" name="Google Shape;809;g39f8323a2ce_0_300" title="lb_02_ours_6.wav">
            <a:hlinkClick r:id="rId11"/>
          </p:cNvPr>
          <p:cNvPicPr preferRelativeResize="0"/>
          <p:nvPr/>
        </p:nvPicPr>
        <p:blipFill>
          <a:blip r:embed="rId8">
            <a:alphaModFix/>
          </a:blip>
          <a:stretch>
            <a:fillRect/>
          </a:stretch>
        </p:blipFill>
        <p:spPr>
          <a:xfrm>
            <a:off x="10439400" y="4593675"/>
            <a:ext cx="360000" cy="3600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g39f8323a2ce_0_254"/>
          <p:cNvSpPr txBox="1"/>
          <p:nvPr>
            <p:ph type="title"/>
          </p:nvPr>
        </p:nvSpPr>
        <p:spPr>
          <a:xfrm>
            <a:off x="626532" y="260359"/>
            <a:ext cx="10263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ru-RU"/>
              <a:t>Glow-TTS (2020)</a:t>
            </a:r>
            <a:endParaRPr/>
          </a:p>
        </p:txBody>
      </p:sp>
      <p:sp>
        <p:nvSpPr>
          <p:cNvPr id="815" name="Google Shape;815;g39f8323a2ce_0_254"/>
          <p:cNvSpPr txBox="1"/>
          <p:nvPr>
            <p:ph idx="2" type="body"/>
          </p:nvPr>
        </p:nvSpPr>
        <p:spPr>
          <a:xfrm>
            <a:off x="741325" y="3207703"/>
            <a:ext cx="9537600" cy="1406700"/>
          </a:xfrm>
          <a:prstGeom prst="rect">
            <a:avLst/>
          </a:prstGeom>
          <a:noFill/>
          <a:ln>
            <a:noFill/>
          </a:ln>
        </p:spPr>
        <p:txBody>
          <a:bodyPr anchorCtr="0" anchor="t" bIns="45700" lIns="91425" spcFirstLastPara="1" rIns="91425" wrap="square" tIns="45700">
            <a:normAutofit lnSpcReduction="10000"/>
          </a:bodyPr>
          <a:lstStyle/>
          <a:p>
            <a:pPr indent="-355600" lvl="0" marL="457200" rtl="0" algn="l">
              <a:lnSpc>
                <a:spcPct val="115000"/>
              </a:lnSpc>
              <a:spcBef>
                <a:spcPts val="0"/>
              </a:spcBef>
              <a:spcAft>
                <a:spcPts val="0"/>
              </a:spcAft>
              <a:buSzPts val="2000"/>
              <a:buChar char="•"/>
            </a:pPr>
            <a:r>
              <a:rPr lang="ru-RU">
                <a:latin typeface="Arial"/>
                <a:ea typeface="Arial"/>
                <a:cs typeface="Arial"/>
                <a:sym typeface="Arial"/>
              </a:rPr>
              <a:t>Быстрая (неавторегрессионная)</a:t>
            </a:r>
            <a:endParaRPr>
              <a:latin typeface="Arial"/>
              <a:ea typeface="Arial"/>
              <a:cs typeface="Arial"/>
              <a:sym typeface="Arial"/>
            </a:endParaRPr>
          </a:p>
          <a:p>
            <a:pPr indent="-355600" lvl="0" marL="457200" rtl="0" algn="l">
              <a:lnSpc>
                <a:spcPct val="115000"/>
              </a:lnSpc>
              <a:spcBef>
                <a:spcPts val="0"/>
              </a:spcBef>
              <a:spcAft>
                <a:spcPts val="0"/>
              </a:spcAft>
              <a:buSzPts val="2000"/>
              <a:buFont typeface="Arial"/>
              <a:buChar char="•"/>
            </a:pPr>
            <a:r>
              <a:rPr lang="ru-RU">
                <a:latin typeface="Arial"/>
                <a:ea typeface="Arial"/>
                <a:cs typeface="Arial"/>
                <a:sym typeface="Arial"/>
              </a:rPr>
              <a:t>Не требует внешней модели для извлечения длительностей</a:t>
            </a:r>
            <a:endParaRPr>
              <a:latin typeface="Arial"/>
              <a:ea typeface="Arial"/>
              <a:cs typeface="Arial"/>
              <a:sym typeface="Arial"/>
            </a:endParaRPr>
          </a:p>
          <a:p>
            <a:pPr indent="-355600" lvl="0" marL="457200" rtl="0" algn="l">
              <a:lnSpc>
                <a:spcPct val="115000"/>
              </a:lnSpc>
              <a:spcBef>
                <a:spcPts val="0"/>
              </a:spcBef>
              <a:spcAft>
                <a:spcPts val="0"/>
              </a:spcAft>
              <a:buSzPts val="2000"/>
              <a:buChar char="•"/>
            </a:pPr>
            <a:r>
              <a:rPr lang="ru-RU">
                <a:latin typeface="Arial"/>
                <a:ea typeface="Arial"/>
                <a:cs typeface="Arial"/>
                <a:sym typeface="Arial"/>
              </a:rPr>
              <a:t>Разнообразная речь, можно менять температуру</a:t>
            </a:r>
            <a:endParaRPr>
              <a:latin typeface="Arial"/>
              <a:ea typeface="Arial"/>
              <a:cs typeface="Arial"/>
              <a:sym typeface="Arial"/>
            </a:endParaRPr>
          </a:p>
          <a:p>
            <a:pPr indent="-355600" lvl="0" marL="457200" rtl="0" algn="l">
              <a:lnSpc>
                <a:spcPct val="115000"/>
              </a:lnSpc>
              <a:spcBef>
                <a:spcPts val="0"/>
              </a:spcBef>
              <a:spcAft>
                <a:spcPts val="0"/>
              </a:spcAft>
              <a:buSzPts val="2000"/>
              <a:buChar char="•"/>
            </a:pPr>
            <a:r>
              <a:rPr lang="ru-RU">
                <a:latin typeface="Arial"/>
                <a:ea typeface="Arial"/>
                <a:cs typeface="Arial"/>
                <a:sym typeface="Arial"/>
              </a:rPr>
              <a:t>Контроль темпом речи</a:t>
            </a:r>
            <a:endParaRPr>
              <a:latin typeface="Arial"/>
              <a:ea typeface="Arial"/>
              <a:cs typeface="Arial"/>
              <a:sym typeface="Arial"/>
            </a:endParaRPr>
          </a:p>
        </p:txBody>
      </p:sp>
      <p:pic>
        <p:nvPicPr>
          <p:cNvPr id="816" name="Google Shape;816;g39f8323a2ce_0_254"/>
          <p:cNvPicPr preferRelativeResize="0"/>
          <p:nvPr/>
        </p:nvPicPr>
        <p:blipFill>
          <a:blip r:embed="rId3">
            <a:alphaModFix/>
          </a:blip>
          <a:stretch>
            <a:fillRect/>
          </a:stretch>
        </p:blipFill>
        <p:spPr>
          <a:xfrm>
            <a:off x="804813" y="2757038"/>
            <a:ext cx="358324" cy="35832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g39f544baa39_0_72"/>
          <p:cNvSpPr/>
          <p:nvPr/>
        </p:nvSpPr>
        <p:spPr>
          <a:xfrm>
            <a:off x="9055100" y="2209800"/>
            <a:ext cx="3136800" cy="124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822" name="Google Shape;822;g39f544baa39_0_72"/>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VITS (2021)</a:t>
            </a:r>
            <a:endParaRPr/>
          </a:p>
        </p:txBody>
      </p:sp>
      <p:sp>
        <p:nvSpPr>
          <p:cNvPr id="823" name="Google Shape;823;g39f544baa39_0_72"/>
          <p:cNvSpPr txBox="1"/>
          <p:nvPr>
            <p:ph idx="2" type="body"/>
          </p:nvPr>
        </p:nvSpPr>
        <p:spPr>
          <a:xfrm>
            <a:off x="5842900" y="1738325"/>
            <a:ext cx="6348900" cy="4164300"/>
          </a:xfrm>
          <a:prstGeom prst="rect">
            <a:avLst/>
          </a:prstGeom>
          <a:noFill/>
          <a:ln>
            <a:noFill/>
          </a:ln>
        </p:spPr>
        <p:txBody>
          <a:bodyPr anchorCtr="0" anchor="t" bIns="45700" lIns="91425" spcFirstLastPara="1" rIns="91425" wrap="square" tIns="45700">
            <a:normAutofit/>
          </a:bodyPr>
          <a:lstStyle/>
          <a:p>
            <a:pPr indent="-342900" lvl="0" marL="457200" rtl="0" algn="l">
              <a:lnSpc>
                <a:spcPct val="150000"/>
              </a:lnSpc>
              <a:spcBef>
                <a:spcPts val="0"/>
              </a:spcBef>
              <a:spcAft>
                <a:spcPts val="0"/>
              </a:spcAft>
              <a:buSzPts val="1800"/>
              <a:buFont typeface="Arial"/>
              <a:buChar char="❏"/>
            </a:pPr>
            <a:r>
              <a:rPr lang="ru-RU" sz="1800">
                <a:latin typeface="Arial"/>
                <a:ea typeface="Arial"/>
                <a:cs typeface="Arial"/>
                <a:sym typeface="Arial"/>
              </a:rPr>
              <a:t>End-to-end model</a:t>
            </a:r>
            <a:endParaRPr sz="1800">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lang="ru-RU" sz="1800">
                <a:latin typeface="Arial"/>
                <a:ea typeface="Arial"/>
                <a:cs typeface="Arial"/>
                <a:sym typeface="Arial"/>
              </a:rPr>
              <a:t>Объединение моделей Glow-TTS и HiFi-GAN</a:t>
            </a:r>
            <a:endParaRPr sz="1800">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lang="ru-RU" sz="1800">
                <a:latin typeface="Arial"/>
                <a:ea typeface="Arial"/>
                <a:cs typeface="Arial"/>
                <a:sym typeface="Arial"/>
              </a:rPr>
              <a:t>Дополнительные adversarial лоссы </a:t>
            </a:r>
            <a:endParaRPr sz="1800">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lang="ru-RU" sz="1800">
                <a:latin typeface="Arial"/>
                <a:ea typeface="Arial"/>
                <a:cs typeface="Arial"/>
                <a:sym typeface="Arial"/>
              </a:rPr>
              <a:t>Модификация Duration Predictor</a:t>
            </a:r>
            <a:endParaRPr sz="1800">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lang="ru-RU" sz="1800" u="sng">
                <a:latin typeface="Arial"/>
                <a:ea typeface="Arial"/>
                <a:cs typeface="Arial"/>
                <a:sym typeface="Arial"/>
              </a:rPr>
              <a:t>Данные</a:t>
            </a:r>
            <a:r>
              <a:rPr lang="ru-RU" sz="1800">
                <a:latin typeface="Arial"/>
                <a:ea typeface="Arial"/>
                <a:cs typeface="Arial"/>
                <a:sym typeface="Arial"/>
              </a:rPr>
              <a:t>:</a:t>
            </a:r>
            <a:endParaRPr sz="1800">
              <a:latin typeface="Arial"/>
              <a:ea typeface="Arial"/>
              <a:cs typeface="Arial"/>
              <a:sym typeface="Arial"/>
            </a:endParaRPr>
          </a:p>
          <a:p>
            <a:pPr indent="-342900" lvl="0" marL="914400" rtl="0" algn="l">
              <a:lnSpc>
                <a:spcPct val="150000"/>
              </a:lnSpc>
              <a:spcBef>
                <a:spcPts val="0"/>
              </a:spcBef>
              <a:spcAft>
                <a:spcPts val="0"/>
              </a:spcAft>
              <a:buSzPts val="1800"/>
              <a:buChar char="-"/>
            </a:pPr>
            <a:r>
              <a:rPr lang="ru-RU" sz="1800">
                <a:latin typeface="Arial"/>
                <a:ea typeface="Arial"/>
                <a:cs typeface="Arial"/>
                <a:sym typeface="Arial"/>
              </a:rPr>
              <a:t>24 часа, один женский голос LJSpeech</a:t>
            </a:r>
            <a:endParaRPr sz="1800">
              <a:latin typeface="Arial"/>
              <a:ea typeface="Arial"/>
              <a:cs typeface="Arial"/>
              <a:sym typeface="Arial"/>
            </a:endParaRPr>
          </a:p>
          <a:p>
            <a:pPr indent="-342900" lvl="0" marL="914400" rtl="0" algn="l">
              <a:lnSpc>
                <a:spcPct val="150000"/>
              </a:lnSpc>
              <a:spcBef>
                <a:spcPts val="0"/>
              </a:spcBef>
              <a:spcAft>
                <a:spcPts val="0"/>
              </a:spcAft>
              <a:buSzPts val="1800"/>
              <a:buChar char="-"/>
            </a:pPr>
            <a:r>
              <a:rPr lang="ru-RU" sz="1800">
                <a:latin typeface="Arial"/>
                <a:ea typeface="Arial"/>
                <a:cs typeface="Arial"/>
                <a:sym typeface="Arial"/>
              </a:rPr>
              <a:t>44 часа, 109 голосов, VCTK</a:t>
            </a:r>
            <a:endParaRPr sz="1800">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lang="ru-RU" sz="1800">
                <a:latin typeface="Arial"/>
                <a:ea typeface="Arial"/>
                <a:cs typeface="Arial"/>
                <a:sym typeface="Arial"/>
              </a:rPr>
              <a:t>Ресурсы: 4 GPU</a:t>
            </a:r>
            <a:endParaRPr sz="1800">
              <a:latin typeface="Arial"/>
              <a:ea typeface="Arial"/>
              <a:cs typeface="Arial"/>
              <a:sym typeface="Arial"/>
            </a:endParaRPr>
          </a:p>
        </p:txBody>
      </p:sp>
      <p:sp>
        <p:nvSpPr>
          <p:cNvPr id="824" name="Google Shape;824;g39f544baa39_0_72"/>
          <p:cNvSpPr txBox="1"/>
          <p:nvPr>
            <p:ph idx="4" type="body"/>
          </p:nvPr>
        </p:nvSpPr>
        <p:spPr>
          <a:xfrm>
            <a:off x="504681" y="6054925"/>
            <a:ext cx="2022600" cy="60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A0519"/>
              </a:buClr>
              <a:buSzPts val="1400"/>
              <a:buNone/>
            </a:pPr>
            <a:r>
              <a:rPr lang="ru-RU" sz="1600" u="sng">
                <a:solidFill>
                  <a:schemeClr val="hlink"/>
                </a:solidFill>
                <a:hlinkClick r:id="rId3"/>
              </a:rPr>
              <a:t>Статья</a:t>
            </a:r>
            <a:r>
              <a:rPr lang="ru-RU" sz="1600"/>
              <a:t>, </a:t>
            </a:r>
            <a:r>
              <a:rPr lang="ru-RU" sz="1600" u="sng">
                <a:solidFill>
                  <a:schemeClr val="hlink"/>
                </a:solidFill>
                <a:hlinkClick r:id="rId4"/>
              </a:rPr>
              <a:t>github</a:t>
            </a:r>
            <a:endParaRPr sz="1600"/>
          </a:p>
        </p:txBody>
      </p:sp>
      <p:pic>
        <p:nvPicPr>
          <p:cNvPr id="825" name="Google Shape;825;g39f544baa39_0_72"/>
          <p:cNvPicPr preferRelativeResize="0"/>
          <p:nvPr/>
        </p:nvPicPr>
        <p:blipFill>
          <a:blip r:embed="rId5">
            <a:alphaModFix/>
          </a:blip>
          <a:stretch>
            <a:fillRect/>
          </a:stretch>
        </p:blipFill>
        <p:spPr>
          <a:xfrm>
            <a:off x="152400" y="1738459"/>
            <a:ext cx="5751309" cy="416406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g39f8323a2ce_0_340"/>
          <p:cNvSpPr/>
          <p:nvPr/>
        </p:nvSpPr>
        <p:spPr>
          <a:xfrm>
            <a:off x="9055100" y="1447800"/>
            <a:ext cx="3136800" cy="1244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831" name="Google Shape;831;g39f8323a2ce_0_340"/>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VITS (2021)</a:t>
            </a:r>
            <a:endParaRPr/>
          </a:p>
        </p:txBody>
      </p:sp>
      <p:sp>
        <p:nvSpPr>
          <p:cNvPr id="832" name="Google Shape;832;g39f8323a2ce_0_340"/>
          <p:cNvSpPr txBox="1"/>
          <p:nvPr>
            <p:ph idx="4" type="body"/>
          </p:nvPr>
        </p:nvSpPr>
        <p:spPr>
          <a:xfrm>
            <a:off x="504681" y="6054925"/>
            <a:ext cx="2022600" cy="600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A0519"/>
              </a:buClr>
              <a:buSzPts val="1400"/>
              <a:buNone/>
            </a:pPr>
            <a:r>
              <a:rPr lang="ru-RU" sz="1600" u="sng">
                <a:solidFill>
                  <a:schemeClr val="hlink"/>
                </a:solidFill>
                <a:hlinkClick r:id="rId3"/>
              </a:rPr>
              <a:t>Статья</a:t>
            </a:r>
            <a:r>
              <a:rPr lang="ru-RU" sz="1600"/>
              <a:t>, </a:t>
            </a:r>
            <a:r>
              <a:rPr lang="ru-RU" sz="1600" u="sng">
                <a:solidFill>
                  <a:schemeClr val="hlink"/>
                </a:solidFill>
                <a:hlinkClick r:id="rId4"/>
              </a:rPr>
              <a:t>github</a:t>
            </a:r>
            <a:endParaRPr sz="1600"/>
          </a:p>
        </p:txBody>
      </p:sp>
      <p:pic>
        <p:nvPicPr>
          <p:cNvPr id="833" name="Google Shape;833;g39f8323a2ce_0_340"/>
          <p:cNvPicPr preferRelativeResize="0"/>
          <p:nvPr/>
        </p:nvPicPr>
        <p:blipFill>
          <a:blip r:embed="rId5">
            <a:alphaModFix/>
          </a:blip>
          <a:stretch>
            <a:fillRect/>
          </a:stretch>
        </p:blipFill>
        <p:spPr>
          <a:xfrm>
            <a:off x="152400" y="1738459"/>
            <a:ext cx="5751309" cy="4164065"/>
          </a:xfrm>
          <a:prstGeom prst="rect">
            <a:avLst/>
          </a:prstGeom>
          <a:noFill/>
          <a:ln>
            <a:noFill/>
          </a:ln>
        </p:spPr>
      </p:pic>
      <p:sp>
        <p:nvSpPr>
          <p:cNvPr id="834" name="Google Shape;834;g39f8323a2ce_0_340"/>
          <p:cNvSpPr txBox="1"/>
          <p:nvPr/>
        </p:nvSpPr>
        <p:spPr>
          <a:xfrm>
            <a:off x="11300875" y="6340475"/>
            <a:ext cx="749400" cy="406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400"/>
              </a:spcBef>
              <a:spcAft>
                <a:spcPts val="0"/>
              </a:spcAft>
              <a:buNone/>
            </a:pPr>
            <a:r>
              <a:rPr lang="ru-RU" sz="1600" u="sng">
                <a:solidFill>
                  <a:schemeClr val="hlink"/>
                </a:solidFill>
                <a:hlinkClick r:id="rId6"/>
              </a:rPr>
              <a:t>Demo</a:t>
            </a:r>
            <a:endParaRPr sz="1000"/>
          </a:p>
        </p:txBody>
      </p:sp>
      <p:pic>
        <p:nvPicPr>
          <p:cNvPr id="835" name="Google Shape;835;g39f8323a2ce_0_340"/>
          <p:cNvPicPr preferRelativeResize="0"/>
          <p:nvPr/>
        </p:nvPicPr>
        <p:blipFill>
          <a:blip r:embed="rId7">
            <a:alphaModFix/>
          </a:blip>
          <a:stretch>
            <a:fillRect/>
          </a:stretch>
        </p:blipFill>
        <p:spPr>
          <a:xfrm>
            <a:off x="6564100" y="1725750"/>
            <a:ext cx="4458044" cy="2248175"/>
          </a:xfrm>
          <a:prstGeom prst="rect">
            <a:avLst/>
          </a:prstGeom>
          <a:noFill/>
          <a:ln>
            <a:noFill/>
          </a:ln>
        </p:spPr>
      </p:pic>
      <p:pic>
        <p:nvPicPr>
          <p:cNvPr id="836" name="Google Shape;836;g39f8323a2ce_0_340"/>
          <p:cNvPicPr preferRelativeResize="0"/>
          <p:nvPr/>
        </p:nvPicPr>
        <p:blipFill>
          <a:blip r:embed="rId8">
            <a:alphaModFix/>
          </a:blip>
          <a:stretch>
            <a:fillRect/>
          </a:stretch>
        </p:blipFill>
        <p:spPr>
          <a:xfrm>
            <a:off x="6564109" y="4306850"/>
            <a:ext cx="4533559" cy="2033625"/>
          </a:xfrm>
          <a:prstGeom prst="rect">
            <a:avLst/>
          </a:prstGeom>
          <a:noFill/>
          <a:ln>
            <a:noFill/>
          </a:ln>
        </p:spPr>
      </p:pic>
      <p:sp>
        <p:nvSpPr>
          <p:cNvPr id="837" name="Google Shape;837;g39f8323a2ce_0_340"/>
          <p:cNvSpPr txBox="1"/>
          <p:nvPr>
            <p:ph idx="4" type="body"/>
          </p:nvPr>
        </p:nvSpPr>
        <p:spPr>
          <a:xfrm>
            <a:off x="8041895" y="1457525"/>
            <a:ext cx="1578000" cy="358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ru-RU" sz="1600">
                <a:latin typeface="Arial"/>
                <a:ea typeface="Arial"/>
                <a:cs typeface="Arial"/>
                <a:sym typeface="Arial"/>
              </a:rPr>
              <a:t>single-speaker</a:t>
            </a:r>
            <a:endParaRPr sz="1600">
              <a:latin typeface="Arial"/>
              <a:ea typeface="Arial"/>
              <a:cs typeface="Arial"/>
              <a:sym typeface="Arial"/>
            </a:endParaRPr>
          </a:p>
        </p:txBody>
      </p:sp>
      <p:sp>
        <p:nvSpPr>
          <p:cNvPr id="838" name="Google Shape;838;g39f8323a2ce_0_340"/>
          <p:cNvSpPr txBox="1"/>
          <p:nvPr>
            <p:ph idx="4" type="body"/>
          </p:nvPr>
        </p:nvSpPr>
        <p:spPr>
          <a:xfrm>
            <a:off x="8128070" y="4078250"/>
            <a:ext cx="1578000" cy="3585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ru-RU" sz="1600">
                <a:latin typeface="Arial"/>
                <a:ea typeface="Arial"/>
                <a:cs typeface="Arial"/>
                <a:sym typeface="Arial"/>
              </a:rPr>
              <a:t>multi-speaker</a:t>
            </a:r>
            <a:endParaRPr sz="1600">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g39f8323a2ce_0_60"/>
          <p:cNvSpPr/>
          <p:nvPr/>
        </p:nvSpPr>
        <p:spPr>
          <a:xfrm>
            <a:off x="9055100" y="1447800"/>
            <a:ext cx="3136800" cy="180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844" name="Google Shape;844;g39f8323a2ce_0_60"/>
          <p:cNvSpPr txBox="1"/>
          <p:nvPr>
            <p:ph type="title"/>
          </p:nvPr>
        </p:nvSpPr>
        <p:spPr>
          <a:xfrm>
            <a:off x="626532" y="260359"/>
            <a:ext cx="10263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ru-RU"/>
              <a:t>Grad-TTS (2021)</a:t>
            </a:r>
            <a:endParaRPr/>
          </a:p>
        </p:txBody>
      </p:sp>
      <p:sp>
        <p:nvSpPr>
          <p:cNvPr id="845" name="Google Shape;845;g39f8323a2ce_0_60"/>
          <p:cNvSpPr txBox="1"/>
          <p:nvPr>
            <p:ph idx="2" type="body"/>
          </p:nvPr>
        </p:nvSpPr>
        <p:spPr>
          <a:xfrm>
            <a:off x="6461025" y="1655375"/>
            <a:ext cx="5730900" cy="4164300"/>
          </a:xfrm>
          <a:prstGeom prst="rect">
            <a:avLst/>
          </a:prstGeom>
        </p:spPr>
        <p:txBody>
          <a:bodyPr anchorCtr="0" anchor="t" bIns="45700" lIns="91425" spcFirstLastPara="1" rIns="91425" wrap="square" tIns="45700">
            <a:normAutofit/>
          </a:bodyPr>
          <a:lstStyle/>
          <a:p>
            <a:pPr indent="-342900" lvl="0" marL="457200" rtl="0" algn="l">
              <a:lnSpc>
                <a:spcPct val="150000"/>
              </a:lnSpc>
              <a:spcBef>
                <a:spcPts val="1000"/>
              </a:spcBef>
              <a:spcAft>
                <a:spcPts val="0"/>
              </a:spcAft>
              <a:buSzPts val="1800"/>
              <a:buChar char="❏"/>
            </a:pPr>
            <a:r>
              <a:rPr lang="ru-RU" sz="1800">
                <a:latin typeface="Arial"/>
                <a:ea typeface="Arial"/>
                <a:cs typeface="Arial"/>
                <a:sym typeface="Arial"/>
              </a:rPr>
              <a:t>Encoder и duration predictor и </a:t>
            </a:r>
            <a:r>
              <a:rPr lang="ru-RU" sz="1800">
                <a:latin typeface="Arial"/>
                <a:ea typeface="Arial"/>
                <a:cs typeface="Arial"/>
                <a:sym typeface="Arial"/>
              </a:rPr>
              <a:t>алгоритм</a:t>
            </a:r>
            <a:r>
              <a:rPr lang="ru-RU" sz="1800">
                <a:latin typeface="Arial"/>
                <a:ea typeface="Arial"/>
                <a:cs typeface="Arial"/>
                <a:sym typeface="Arial"/>
              </a:rPr>
              <a:t> выравнивания MAS из Glow-TTS</a:t>
            </a:r>
            <a:endParaRPr sz="1800">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lang="ru-RU" sz="1800">
                <a:latin typeface="Arial"/>
                <a:ea typeface="Arial"/>
                <a:cs typeface="Arial"/>
                <a:sym typeface="Arial"/>
              </a:rPr>
              <a:t>Основное </a:t>
            </a:r>
            <a:r>
              <a:rPr lang="ru-RU" sz="1800">
                <a:latin typeface="Arial"/>
                <a:ea typeface="Arial"/>
                <a:cs typeface="Arial"/>
                <a:sym typeface="Arial"/>
              </a:rPr>
              <a:t>нововведение</a:t>
            </a:r>
            <a:r>
              <a:rPr lang="ru-RU" sz="1800">
                <a:latin typeface="Arial"/>
                <a:ea typeface="Arial"/>
                <a:cs typeface="Arial"/>
                <a:sym typeface="Arial"/>
              </a:rPr>
              <a:t> – диффузионный декодер</a:t>
            </a:r>
            <a:endParaRPr sz="1800">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lang="ru-RU" sz="1800">
                <a:latin typeface="Arial"/>
                <a:ea typeface="Arial"/>
                <a:cs typeface="Arial"/>
                <a:sym typeface="Arial"/>
              </a:rPr>
              <a:t>Параметризуется в непрерывном виде с помощью ОДУ</a:t>
            </a:r>
            <a:endParaRPr sz="1800">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lang="ru-RU" sz="1800">
                <a:latin typeface="Arial"/>
                <a:ea typeface="Arial"/>
                <a:cs typeface="Arial"/>
                <a:sym typeface="Arial"/>
              </a:rPr>
              <a:t>Декодер </a:t>
            </a:r>
            <a:r>
              <a:rPr lang="ru-RU" sz="1800">
                <a:latin typeface="Arial"/>
                <a:ea typeface="Arial"/>
                <a:cs typeface="Arial"/>
                <a:sym typeface="Arial"/>
              </a:rPr>
              <a:t>обуславливается</a:t>
            </a:r>
            <a:r>
              <a:rPr lang="ru-RU" sz="1800">
                <a:latin typeface="Arial"/>
                <a:ea typeface="Arial"/>
                <a:cs typeface="Arial"/>
                <a:sym typeface="Arial"/>
              </a:rPr>
              <a:t> на выходы энкодера</a:t>
            </a:r>
            <a:endParaRPr sz="1800">
              <a:latin typeface="Arial"/>
              <a:ea typeface="Arial"/>
              <a:cs typeface="Arial"/>
              <a:sym typeface="Arial"/>
            </a:endParaRPr>
          </a:p>
        </p:txBody>
      </p:sp>
      <p:sp>
        <p:nvSpPr>
          <p:cNvPr id="846" name="Google Shape;846;g39f8323a2ce_0_60"/>
          <p:cNvSpPr txBox="1"/>
          <p:nvPr>
            <p:ph idx="3" type="body"/>
          </p:nvPr>
        </p:nvSpPr>
        <p:spPr>
          <a:xfrm>
            <a:off x="6270979" y="6054925"/>
            <a:ext cx="4319100" cy="600600"/>
          </a:xfrm>
          <a:prstGeom prst="rect">
            <a:avLst/>
          </a:prstGeom>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Clr>
                <a:srgbClr val="000000"/>
              </a:buClr>
              <a:buFont typeface="Arial"/>
              <a:buNone/>
            </a:pPr>
            <a:r>
              <a:rPr lang="ru-RU">
                <a:solidFill>
                  <a:srgbClr val="000000"/>
                </a:solidFill>
                <a:latin typeface="Calibri"/>
                <a:ea typeface="Calibri"/>
                <a:cs typeface="Calibri"/>
                <a:sym typeface="Calibri"/>
              </a:rPr>
              <a:t> </a:t>
            </a:r>
            <a:endParaRPr sz="1100">
              <a:solidFill>
                <a:srgbClr val="000000"/>
              </a:solidFill>
              <a:latin typeface="Arial"/>
              <a:ea typeface="Arial"/>
              <a:cs typeface="Arial"/>
              <a:sym typeface="Arial"/>
            </a:endParaRPr>
          </a:p>
          <a:p>
            <a:pPr indent="0" lvl="0" marL="0" rtl="0" algn="l">
              <a:spcBef>
                <a:spcPts val="1000"/>
              </a:spcBef>
              <a:spcAft>
                <a:spcPts val="0"/>
              </a:spcAft>
              <a:buNone/>
            </a:pPr>
            <a:r>
              <a:t/>
            </a:r>
            <a:endParaRPr/>
          </a:p>
        </p:txBody>
      </p:sp>
      <p:sp>
        <p:nvSpPr>
          <p:cNvPr id="847" name="Google Shape;847;g39f8323a2ce_0_60"/>
          <p:cNvSpPr txBox="1"/>
          <p:nvPr>
            <p:ph idx="5" type="body"/>
          </p:nvPr>
        </p:nvSpPr>
        <p:spPr>
          <a:xfrm>
            <a:off x="10639741" y="6230538"/>
            <a:ext cx="1294500" cy="345900"/>
          </a:xfrm>
          <a:prstGeom prst="rect">
            <a:avLst/>
          </a:prstGeom>
        </p:spPr>
        <p:txBody>
          <a:bodyPr anchorCtr="0" anchor="t" bIns="45700" lIns="91425" spcFirstLastPara="1" rIns="91425" wrap="square" tIns="45700">
            <a:normAutofit lnSpcReduction="10000"/>
          </a:bodyPr>
          <a:lstStyle/>
          <a:p>
            <a:pPr indent="0" lvl="0" marL="0" rtl="0" algn="r">
              <a:spcBef>
                <a:spcPts val="1000"/>
              </a:spcBef>
              <a:spcAft>
                <a:spcPts val="0"/>
              </a:spcAft>
              <a:buNone/>
            </a:pPr>
            <a:r>
              <a:t/>
            </a:r>
            <a:endParaRPr/>
          </a:p>
        </p:txBody>
      </p:sp>
      <p:pic>
        <p:nvPicPr>
          <p:cNvPr id="848" name="Google Shape;848;g39f8323a2ce_0_60"/>
          <p:cNvPicPr preferRelativeResize="0"/>
          <p:nvPr/>
        </p:nvPicPr>
        <p:blipFill rotWithShape="1">
          <a:blip r:embed="rId3">
            <a:alphaModFix/>
          </a:blip>
          <a:srcRect b="0" l="0" r="0" t="0"/>
          <a:stretch/>
        </p:blipFill>
        <p:spPr>
          <a:xfrm>
            <a:off x="189175" y="1655376"/>
            <a:ext cx="6209528" cy="2248550"/>
          </a:xfrm>
          <a:prstGeom prst="rect">
            <a:avLst/>
          </a:prstGeom>
          <a:noFill/>
          <a:ln>
            <a:noFill/>
          </a:ln>
        </p:spPr>
      </p:pic>
      <p:pic>
        <p:nvPicPr>
          <p:cNvPr id="849" name="Google Shape;849;g39f8323a2ce_0_60"/>
          <p:cNvPicPr preferRelativeResize="0"/>
          <p:nvPr/>
        </p:nvPicPr>
        <p:blipFill>
          <a:blip r:embed="rId4">
            <a:alphaModFix/>
          </a:blip>
          <a:stretch>
            <a:fillRect/>
          </a:stretch>
        </p:blipFill>
        <p:spPr>
          <a:xfrm>
            <a:off x="989275" y="4011350"/>
            <a:ext cx="4138534" cy="1846425"/>
          </a:xfrm>
          <a:prstGeom prst="rect">
            <a:avLst/>
          </a:prstGeom>
          <a:noFill/>
          <a:ln>
            <a:noFill/>
          </a:ln>
        </p:spPr>
      </p:pic>
      <p:sp>
        <p:nvSpPr>
          <p:cNvPr id="850" name="Google Shape;850;g39f8323a2ce_0_60"/>
          <p:cNvSpPr txBox="1"/>
          <p:nvPr>
            <p:ph idx="4" type="body"/>
          </p:nvPr>
        </p:nvSpPr>
        <p:spPr>
          <a:xfrm>
            <a:off x="1951887" y="6054925"/>
            <a:ext cx="4319100" cy="600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ru-RU" sz="1600" u="sng">
                <a:solidFill>
                  <a:schemeClr val="hlink"/>
                </a:solidFill>
                <a:hlinkClick r:id="rId5"/>
              </a:rPr>
              <a:t>Статья</a:t>
            </a:r>
            <a:r>
              <a:rPr lang="ru-RU" sz="1600"/>
              <a:t>, </a:t>
            </a:r>
            <a:r>
              <a:rPr lang="ru-RU" sz="1600" u="sng">
                <a:solidFill>
                  <a:schemeClr val="hlink"/>
                </a:solidFill>
                <a:hlinkClick r:id="rId6"/>
              </a:rPr>
              <a:t>github</a:t>
            </a:r>
            <a:r>
              <a:rPr lang="ru-RU" sz="1600"/>
              <a:t> </a:t>
            </a:r>
            <a:endParaRPr sz="16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g39f8323a2ce_0_373"/>
          <p:cNvSpPr/>
          <p:nvPr/>
        </p:nvSpPr>
        <p:spPr>
          <a:xfrm>
            <a:off x="9055100" y="1447800"/>
            <a:ext cx="3136800" cy="180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
        <p:nvSpPr>
          <p:cNvPr id="856" name="Google Shape;856;g39f8323a2ce_0_373"/>
          <p:cNvSpPr txBox="1"/>
          <p:nvPr>
            <p:ph type="title"/>
          </p:nvPr>
        </p:nvSpPr>
        <p:spPr>
          <a:xfrm>
            <a:off x="626532" y="260359"/>
            <a:ext cx="10263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ru-RU"/>
              <a:t>Grad-TTS (2021)</a:t>
            </a:r>
            <a:endParaRPr/>
          </a:p>
        </p:txBody>
      </p:sp>
      <p:sp>
        <p:nvSpPr>
          <p:cNvPr id="857" name="Google Shape;857;g39f8323a2ce_0_373"/>
          <p:cNvSpPr txBox="1"/>
          <p:nvPr>
            <p:ph idx="2" type="body"/>
          </p:nvPr>
        </p:nvSpPr>
        <p:spPr>
          <a:xfrm>
            <a:off x="6461025" y="1655375"/>
            <a:ext cx="5807100" cy="4164300"/>
          </a:xfrm>
          <a:prstGeom prst="rect">
            <a:avLst/>
          </a:prstGeom>
        </p:spPr>
        <p:txBody>
          <a:bodyPr anchorCtr="0" anchor="t" bIns="45700" lIns="91425" spcFirstLastPara="1" rIns="91425" wrap="square" tIns="45700">
            <a:normAutofit/>
          </a:bodyPr>
          <a:lstStyle/>
          <a:p>
            <a:pPr indent="-342900" lvl="0" marL="457200" rtl="0" algn="l">
              <a:lnSpc>
                <a:spcPct val="150000"/>
              </a:lnSpc>
              <a:spcBef>
                <a:spcPts val="0"/>
              </a:spcBef>
              <a:spcAft>
                <a:spcPts val="0"/>
              </a:spcAft>
              <a:buSzPts val="1800"/>
              <a:buChar char="❏"/>
            </a:pPr>
            <a:r>
              <a:rPr lang="ru-RU" sz="1800" u="sng">
                <a:latin typeface="Arial"/>
                <a:ea typeface="Arial"/>
                <a:cs typeface="Arial"/>
                <a:sym typeface="Arial"/>
              </a:rPr>
              <a:t>Ресурсы</a:t>
            </a:r>
            <a:r>
              <a:rPr lang="ru-RU" sz="1800">
                <a:latin typeface="Arial"/>
                <a:ea typeface="Arial"/>
                <a:cs typeface="Arial"/>
                <a:sym typeface="Arial"/>
              </a:rPr>
              <a:t>: 1 GPU</a:t>
            </a:r>
            <a:endParaRPr sz="1800">
              <a:latin typeface="Arial"/>
              <a:ea typeface="Arial"/>
              <a:cs typeface="Arial"/>
              <a:sym typeface="Arial"/>
            </a:endParaRPr>
          </a:p>
          <a:p>
            <a:pPr indent="-342900" lvl="0" marL="457200" rtl="0" algn="l">
              <a:lnSpc>
                <a:spcPct val="150000"/>
              </a:lnSpc>
              <a:spcBef>
                <a:spcPts val="0"/>
              </a:spcBef>
              <a:spcAft>
                <a:spcPts val="0"/>
              </a:spcAft>
              <a:buSzPts val="1800"/>
              <a:buChar char="❏"/>
            </a:pPr>
            <a:r>
              <a:rPr lang="ru-RU" sz="1800" u="sng">
                <a:latin typeface="Arial"/>
                <a:ea typeface="Arial"/>
                <a:cs typeface="Arial"/>
                <a:sym typeface="Arial"/>
              </a:rPr>
              <a:t>Данные</a:t>
            </a:r>
            <a:r>
              <a:rPr lang="ru-RU" sz="1800">
                <a:latin typeface="Arial"/>
                <a:ea typeface="Arial"/>
                <a:cs typeface="Arial"/>
                <a:sym typeface="Arial"/>
              </a:rPr>
              <a:t>: 24 часа, один женский голос LJSpeech</a:t>
            </a:r>
            <a:endParaRPr sz="1800">
              <a:latin typeface="Arial"/>
              <a:ea typeface="Arial"/>
              <a:cs typeface="Arial"/>
              <a:sym typeface="Arial"/>
            </a:endParaRPr>
          </a:p>
          <a:p>
            <a:pPr indent="-342900" lvl="0" marL="457200" rtl="0" algn="l">
              <a:lnSpc>
                <a:spcPct val="150000"/>
              </a:lnSpc>
              <a:spcBef>
                <a:spcPts val="0"/>
              </a:spcBef>
              <a:spcAft>
                <a:spcPts val="0"/>
              </a:spcAft>
              <a:buSzPts val="1800"/>
              <a:buChar char="❏"/>
            </a:pPr>
            <a:r>
              <a:rPr lang="ru-RU" sz="1800" u="sng">
                <a:latin typeface="Arial"/>
                <a:ea typeface="Arial"/>
                <a:cs typeface="Arial"/>
                <a:sym typeface="Arial"/>
              </a:rPr>
              <a:t>Размер</a:t>
            </a:r>
            <a:r>
              <a:rPr lang="ru-RU" sz="1800">
                <a:latin typeface="Arial"/>
                <a:ea typeface="Arial"/>
                <a:cs typeface="Arial"/>
                <a:sym typeface="Arial"/>
              </a:rPr>
              <a:t>: </a:t>
            </a:r>
            <a:r>
              <a:rPr lang="ru-RU" sz="1800">
                <a:solidFill>
                  <a:schemeClr val="dk1"/>
                </a:solidFill>
                <a:latin typeface="Arial"/>
                <a:ea typeface="Arial"/>
                <a:cs typeface="Arial"/>
                <a:sym typeface="Arial"/>
              </a:rPr>
              <a:t>14.8M </a:t>
            </a:r>
            <a:endParaRPr sz="1800">
              <a:solidFill>
                <a:schemeClr val="dk1"/>
              </a:solidFill>
              <a:latin typeface="Arial"/>
              <a:ea typeface="Arial"/>
              <a:cs typeface="Arial"/>
              <a:sym typeface="Arial"/>
            </a:endParaRPr>
          </a:p>
          <a:p>
            <a:pPr indent="-342900" lvl="0" marL="457200" rtl="0" algn="l">
              <a:lnSpc>
                <a:spcPct val="150000"/>
              </a:lnSpc>
              <a:spcBef>
                <a:spcPts val="0"/>
              </a:spcBef>
              <a:spcAft>
                <a:spcPts val="0"/>
              </a:spcAft>
              <a:buClr>
                <a:schemeClr val="dk1"/>
              </a:buClr>
              <a:buSzPts val="1800"/>
              <a:buChar char="❏"/>
            </a:pPr>
            <a:r>
              <a:rPr lang="ru-RU" sz="1800">
                <a:solidFill>
                  <a:schemeClr val="dk1"/>
                </a:solidFill>
                <a:latin typeface="Arial"/>
                <a:ea typeface="Arial"/>
                <a:cs typeface="Arial"/>
                <a:sym typeface="Arial"/>
              </a:rPr>
              <a:t>RTF: ~0.03</a:t>
            </a:r>
            <a:endParaRPr sz="1800">
              <a:solidFill>
                <a:schemeClr val="dk1"/>
              </a:solidFill>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lang="ru-RU" sz="1800">
                <a:latin typeface="Arial"/>
                <a:ea typeface="Arial"/>
                <a:cs typeface="Arial"/>
                <a:sym typeface="Arial"/>
              </a:rPr>
              <a:t>Вокодер: HiFi-GAN</a:t>
            </a:r>
            <a:endParaRPr sz="1800">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lang="ru-RU" sz="1800">
                <a:latin typeface="Arial"/>
                <a:ea typeface="Arial"/>
                <a:cs typeface="Arial"/>
                <a:sym typeface="Arial"/>
              </a:rPr>
              <a:t>10 итераций на инференсе</a:t>
            </a:r>
            <a:endParaRPr sz="1800">
              <a:latin typeface="Arial"/>
              <a:ea typeface="Arial"/>
              <a:cs typeface="Arial"/>
              <a:sym typeface="Arial"/>
            </a:endParaRPr>
          </a:p>
        </p:txBody>
      </p:sp>
      <p:sp>
        <p:nvSpPr>
          <p:cNvPr id="858" name="Google Shape;858;g39f8323a2ce_0_373"/>
          <p:cNvSpPr txBox="1"/>
          <p:nvPr>
            <p:ph idx="3" type="body"/>
          </p:nvPr>
        </p:nvSpPr>
        <p:spPr>
          <a:xfrm>
            <a:off x="6270979" y="6054925"/>
            <a:ext cx="4319100" cy="600600"/>
          </a:xfrm>
          <a:prstGeom prst="rect">
            <a:avLst/>
          </a:prstGeom>
        </p:spPr>
        <p:txBody>
          <a:bodyPr anchorCtr="0" anchor="t" bIns="45700" lIns="91425" spcFirstLastPara="1" rIns="91425" wrap="square" tIns="45700">
            <a:normAutofit lnSpcReduction="10000"/>
          </a:bodyPr>
          <a:lstStyle/>
          <a:p>
            <a:pPr indent="0" lvl="0" marL="0" rtl="0" algn="l">
              <a:lnSpc>
                <a:spcPct val="100000"/>
              </a:lnSpc>
              <a:spcBef>
                <a:spcPts val="0"/>
              </a:spcBef>
              <a:spcAft>
                <a:spcPts val="0"/>
              </a:spcAft>
              <a:buNone/>
            </a:pPr>
            <a:r>
              <a:rPr lang="ru-RU">
                <a:solidFill>
                  <a:srgbClr val="000000"/>
                </a:solidFill>
                <a:latin typeface="Calibri"/>
                <a:ea typeface="Calibri"/>
                <a:cs typeface="Calibri"/>
                <a:sym typeface="Calibri"/>
              </a:rPr>
              <a:t> </a:t>
            </a:r>
            <a:endParaRPr sz="1100">
              <a:solidFill>
                <a:srgbClr val="000000"/>
              </a:solidFill>
              <a:latin typeface="Arial"/>
              <a:ea typeface="Arial"/>
              <a:cs typeface="Arial"/>
              <a:sym typeface="Arial"/>
            </a:endParaRPr>
          </a:p>
          <a:p>
            <a:pPr indent="0" lvl="0" marL="0" rtl="0" algn="l">
              <a:spcBef>
                <a:spcPts val="1000"/>
              </a:spcBef>
              <a:spcAft>
                <a:spcPts val="0"/>
              </a:spcAft>
              <a:buNone/>
            </a:pPr>
            <a:r>
              <a:t/>
            </a:r>
            <a:endParaRPr/>
          </a:p>
        </p:txBody>
      </p:sp>
      <p:pic>
        <p:nvPicPr>
          <p:cNvPr id="859" name="Google Shape;859;g39f8323a2ce_0_373"/>
          <p:cNvPicPr preferRelativeResize="0"/>
          <p:nvPr/>
        </p:nvPicPr>
        <p:blipFill rotWithShape="1">
          <a:blip r:embed="rId3">
            <a:alphaModFix/>
          </a:blip>
          <a:srcRect b="0" l="0" r="0" t="0"/>
          <a:stretch/>
        </p:blipFill>
        <p:spPr>
          <a:xfrm>
            <a:off x="189175" y="1655376"/>
            <a:ext cx="6209528" cy="2248550"/>
          </a:xfrm>
          <a:prstGeom prst="rect">
            <a:avLst/>
          </a:prstGeom>
          <a:noFill/>
          <a:ln>
            <a:noFill/>
          </a:ln>
        </p:spPr>
      </p:pic>
      <p:pic>
        <p:nvPicPr>
          <p:cNvPr id="860" name="Google Shape;860;g39f8323a2ce_0_373"/>
          <p:cNvPicPr preferRelativeResize="0"/>
          <p:nvPr/>
        </p:nvPicPr>
        <p:blipFill>
          <a:blip r:embed="rId4">
            <a:alphaModFix/>
          </a:blip>
          <a:stretch>
            <a:fillRect/>
          </a:stretch>
        </p:blipFill>
        <p:spPr>
          <a:xfrm>
            <a:off x="989275" y="4011350"/>
            <a:ext cx="4138534" cy="1846425"/>
          </a:xfrm>
          <a:prstGeom prst="rect">
            <a:avLst/>
          </a:prstGeom>
          <a:noFill/>
          <a:ln>
            <a:noFill/>
          </a:ln>
        </p:spPr>
      </p:pic>
      <p:pic>
        <p:nvPicPr>
          <p:cNvPr id="861" name="Google Shape;861;g39f8323a2ce_0_373"/>
          <p:cNvPicPr preferRelativeResize="0"/>
          <p:nvPr/>
        </p:nvPicPr>
        <p:blipFill rotWithShape="1">
          <a:blip r:embed="rId5">
            <a:alphaModFix/>
          </a:blip>
          <a:srcRect b="0" l="0" r="0" t="0"/>
          <a:stretch/>
        </p:blipFill>
        <p:spPr>
          <a:xfrm>
            <a:off x="6270975" y="4187287"/>
            <a:ext cx="5730900" cy="1965284"/>
          </a:xfrm>
          <a:prstGeom prst="rect">
            <a:avLst/>
          </a:prstGeom>
          <a:noFill/>
          <a:ln>
            <a:noFill/>
          </a:ln>
        </p:spPr>
      </p:pic>
      <p:sp>
        <p:nvSpPr>
          <p:cNvPr id="862" name="Google Shape;862;g39f8323a2ce_0_373"/>
          <p:cNvSpPr txBox="1"/>
          <p:nvPr>
            <p:ph idx="3" type="body"/>
          </p:nvPr>
        </p:nvSpPr>
        <p:spPr>
          <a:xfrm>
            <a:off x="11160978" y="6245425"/>
            <a:ext cx="840900" cy="600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ru-RU" sz="1600" u="sng">
                <a:solidFill>
                  <a:schemeClr val="hlink"/>
                </a:solidFill>
                <a:hlinkClick r:id="rId6"/>
              </a:rPr>
              <a:t>Demo</a:t>
            </a:r>
            <a:endParaRPr sz="1600"/>
          </a:p>
        </p:txBody>
      </p:sp>
      <p:sp>
        <p:nvSpPr>
          <p:cNvPr id="863" name="Google Shape;863;g39f8323a2ce_0_373"/>
          <p:cNvSpPr txBox="1"/>
          <p:nvPr>
            <p:ph idx="4" type="body"/>
          </p:nvPr>
        </p:nvSpPr>
        <p:spPr>
          <a:xfrm>
            <a:off x="1951887" y="6054925"/>
            <a:ext cx="4319100" cy="600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ru-RU" sz="1600" u="sng">
                <a:solidFill>
                  <a:schemeClr val="hlink"/>
                </a:solidFill>
                <a:hlinkClick r:id="rId7"/>
              </a:rPr>
              <a:t>Статья</a:t>
            </a:r>
            <a:r>
              <a:rPr lang="ru-RU" sz="1600"/>
              <a:t>, </a:t>
            </a:r>
            <a:r>
              <a:rPr lang="ru-RU" sz="1600" u="sng">
                <a:solidFill>
                  <a:schemeClr val="hlink"/>
                </a:solidFill>
                <a:hlinkClick r:id="rId8"/>
              </a:rPr>
              <a:t>github</a:t>
            </a:r>
            <a:r>
              <a:rPr lang="ru-RU" sz="1600"/>
              <a:t> </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39f544baa39_0_122"/>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История. Voder </a:t>
            </a:r>
            <a:endParaRPr/>
          </a:p>
        </p:txBody>
      </p:sp>
      <p:sp>
        <p:nvSpPr>
          <p:cNvPr id="137" name="Google Shape;137;g39f544baa39_0_122"/>
          <p:cNvSpPr txBox="1"/>
          <p:nvPr>
            <p:ph idx="2" type="body"/>
          </p:nvPr>
        </p:nvSpPr>
        <p:spPr>
          <a:xfrm>
            <a:off x="626525" y="3082900"/>
            <a:ext cx="5320800" cy="3576000"/>
          </a:xfrm>
          <a:prstGeom prst="rect">
            <a:avLst/>
          </a:prstGeom>
          <a:noFill/>
          <a:ln>
            <a:noFill/>
          </a:ln>
        </p:spPr>
        <p:txBody>
          <a:bodyPr anchorCtr="0" anchor="t" bIns="45700" lIns="91425" spcFirstLastPara="1" rIns="91425" wrap="square" tIns="45700">
            <a:noAutofit/>
          </a:bodyPr>
          <a:lstStyle/>
          <a:p>
            <a:pPr indent="-336550" lvl="0" marL="457200" rtl="0" algn="l">
              <a:lnSpc>
                <a:spcPct val="105000"/>
              </a:lnSpc>
              <a:spcBef>
                <a:spcPts val="0"/>
              </a:spcBef>
              <a:spcAft>
                <a:spcPts val="0"/>
              </a:spcAft>
              <a:buClr>
                <a:schemeClr val="dk1"/>
              </a:buClr>
              <a:buSzPts val="1700"/>
              <a:buFont typeface="Arial"/>
              <a:buChar char="❏"/>
            </a:pPr>
            <a:r>
              <a:rPr b="1" lang="ru-RU" sz="1700">
                <a:solidFill>
                  <a:schemeClr val="dk1"/>
                </a:solidFill>
                <a:latin typeface="Arial"/>
                <a:ea typeface="Arial"/>
                <a:cs typeface="Arial"/>
                <a:sym typeface="Arial"/>
              </a:rPr>
              <a:t>Voder</a:t>
            </a:r>
            <a:r>
              <a:rPr lang="ru-RU" sz="1700">
                <a:solidFill>
                  <a:schemeClr val="dk1"/>
                </a:solidFill>
                <a:latin typeface="Arial"/>
                <a:ea typeface="Arial"/>
                <a:cs typeface="Arial"/>
                <a:sym typeface="Arial"/>
              </a:rPr>
              <a:t> (voice operating demonstrator) – первый синтезатор речи, предложенный Гомером Дадли из Bell Labs.</a:t>
            </a:r>
            <a:endParaRPr sz="1700">
              <a:solidFill>
                <a:schemeClr val="dk1"/>
              </a:solidFill>
              <a:latin typeface="Arial"/>
              <a:ea typeface="Arial"/>
              <a:cs typeface="Arial"/>
              <a:sym typeface="Arial"/>
            </a:endParaRPr>
          </a:p>
          <a:p>
            <a:pPr indent="-336550" lvl="0" marL="457200" rtl="0" algn="l">
              <a:lnSpc>
                <a:spcPct val="105000"/>
              </a:lnSpc>
              <a:spcBef>
                <a:spcPts val="0"/>
              </a:spcBef>
              <a:spcAft>
                <a:spcPts val="0"/>
              </a:spcAft>
              <a:buClr>
                <a:schemeClr val="dk1"/>
              </a:buClr>
              <a:buSzPts val="1700"/>
              <a:buFont typeface="Arial"/>
              <a:buChar char="❏"/>
            </a:pPr>
            <a:r>
              <a:rPr lang="ru-RU" sz="1700">
                <a:solidFill>
                  <a:schemeClr val="dk1"/>
                </a:solidFill>
                <a:latin typeface="Arial"/>
                <a:ea typeface="Arial"/>
                <a:cs typeface="Arial"/>
                <a:sym typeface="Arial"/>
              </a:rPr>
              <a:t>Также аналог голосового тракта человека</a:t>
            </a:r>
            <a:endParaRPr sz="1700">
              <a:solidFill>
                <a:schemeClr val="dk1"/>
              </a:solidFill>
              <a:latin typeface="Arial"/>
              <a:ea typeface="Arial"/>
              <a:cs typeface="Arial"/>
              <a:sym typeface="Arial"/>
            </a:endParaRPr>
          </a:p>
          <a:p>
            <a:pPr indent="-336550" lvl="0" marL="457200" rtl="0" algn="l">
              <a:lnSpc>
                <a:spcPct val="105000"/>
              </a:lnSpc>
              <a:spcBef>
                <a:spcPts val="0"/>
              </a:spcBef>
              <a:spcAft>
                <a:spcPts val="0"/>
              </a:spcAft>
              <a:buClr>
                <a:schemeClr val="dk1"/>
              </a:buClr>
              <a:buSzPts val="1700"/>
              <a:buFont typeface="Arial"/>
              <a:buChar char="❏"/>
            </a:pPr>
            <a:r>
              <a:rPr lang="ru-RU" sz="1700">
                <a:solidFill>
                  <a:schemeClr val="dk1"/>
                </a:solidFill>
                <a:latin typeface="Arial"/>
                <a:ea typeface="Arial"/>
                <a:cs typeface="Arial"/>
                <a:sym typeface="Arial"/>
              </a:rPr>
              <a:t>Состоял из: </a:t>
            </a:r>
            <a:endParaRPr sz="1700">
              <a:solidFill>
                <a:schemeClr val="dk1"/>
              </a:solidFill>
              <a:latin typeface="Arial"/>
              <a:ea typeface="Arial"/>
              <a:cs typeface="Arial"/>
              <a:sym typeface="Arial"/>
            </a:endParaRPr>
          </a:p>
          <a:p>
            <a:pPr indent="-336550" lvl="0" marL="914400" rtl="0" algn="l">
              <a:lnSpc>
                <a:spcPct val="105000"/>
              </a:lnSpc>
              <a:spcBef>
                <a:spcPts val="0"/>
              </a:spcBef>
              <a:spcAft>
                <a:spcPts val="0"/>
              </a:spcAft>
              <a:buClr>
                <a:schemeClr val="dk1"/>
              </a:buClr>
              <a:buSzPts val="1700"/>
              <a:buFont typeface="Arial"/>
              <a:buChar char="-"/>
            </a:pPr>
            <a:r>
              <a:rPr lang="ru-RU" sz="1700">
                <a:solidFill>
                  <a:schemeClr val="dk1"/>
                </a:solidFill>
                <a:latin typeface="Arial"/>
                <a:ea typeface="Arial"/>
                <a:cs typeface="Arial"/>
                <a:sym typeface="Arial"/>
              </a:rPr>
              <a:t>педали</a:t>
            </a:r>
            <a:endParaRPr sz="1700">
              <a:solidFill>
                <a:schemeClr val="dk1"/>
              </a:solidFill>
              <a:latin typeface="Arial"/>
              <a:ea typeface="Arial"/>
              <a:cs typeface="Arial"/>
              <a:sym typeface="Arial"/>
            </a:endParaRPr>
          </a:p>
          <a:p>
            <a:pPr indent="-336550" lvl="0" marL="914400" rtl="0" algn="l">
              <a:lnSpc>
                <a:spcPct val="105000"/>
              </a:lnSpc>
              <a:spcBef>
                <a:spcPts val="0"/>
              </a:spcBef>
              <a:spcAft>
                <a:spcPts val="0"/>
              </a:spcAft>
              <a:buClr>
                <a:schemeClr val="dk1"/>
              </a:buClr>
              <a:buSzPts val="1700"/>
              <a:buFont typeface="Arial"/>
              <a:buChar char="-"/>
            </a:pPr>
            <a:r>
              <a:rPr lang="ru-RU" sz="1700">
                <a:solidFill>
                  <a:schemeClr val="dk1"/>
                </a:solidFill>
                <a:latin typeface="Arial"/>
                <a:ea typeface="Arial"/>
                <a:cs typeface="Arial"/>
                <a:sym typeface="Arial"/>
              </a:rPr>
              <a:t>10 клавиш-фильтров</a:t>
            </a:r>
            <a:endParaRPr sz="1700">
              <a:solidFill>
                <a:schemeClr val="dk1"/>
              </a:solidFill>
              <a:latin typeface="Arial"/>
              <a:ea typeface="Arial"/>
              <a:cs typeface="Arial"/>
              <a:sym typeface="Arial"/>
            </a:endParaRPr>
          </a:p>
          <a:p>
            <a:pPr indent="-336550" lvl="0" marL="914400" rtl="0" algn="l">
              <a:lnSpc>
                <a:spcPct val="105000"/>
              </a:lnSpc>
              <a:spcBef>
                <a:spcPts val="0"/>
              </a:spcBef>
              <a:spcAft>
                <a:spcPts val="0"/>
              </a:spcAft>
              <a:buClr>
                <a:schemeClr val="dk1"/>
              </a:buClr>
              <a:buSzPts val="1700"/>
              <a:buFont typeface="Arial"/>
              <a:buChar char="-"/>
            </a:pPr>
            <a:r>
              <a:rPr lang="ru-RU" sz="1700">
                <a:solidFill>
                  <a:schemeClr val="dk1"/>
                </a:solidFill>
                <a:latin typeface="Arial"/>
                <a:ea typeface="Arial"/>
                <a:cs typeface="Arial"/>
                <a:sym typeface="Arial"/>
              </a:rPr>
              <a:t>рычага, управляемого запястьем</a:t>
            </a:r>
            <a:endParaRPr sz="1700">
              <a:solidFill>
                <a:schemeClr val="dk1"/>
              </a:solidFill>
              <a:latin typeface="Arial"/>
              <a:ea typeface="Arial"/>
              <a:cs typeface="Arial"/>
              <a:sym typeface="Arial"/>
            </a:endParaRPr>
          </a:p>
          <a:p>
            <a:pPr indent="-336550" lvl="0" marL="457200" rtl="0" algn="l">
              <a:lnSpc>
                <a:spcPct val="105000"/>
              </a:lnSpc>
              <a:spcBef>
                <a:spcPts val="0"/>
              </a:spcBef>
              <a:spcAft>
                <a:spcPts val="0"/>
              </a:spcAft>
              <a:buClr>
                <a:schemeClr val="dk1"/>
              </a:buClr>
              <a:buSzPts val="1700"/>
              <a:buFont typeface="Arial"/>
              <a:buChar char="❏"/>
            </a:pPr>
            <a:r>
              <a:rPr lang="ru-RU" sz="1700">
                <a:solidFill>
                  <a:schemeClr val="dk1"/>
                </a:solidFill>
                <a:latin typeface="Arial"/>
                <a:ea typeface="Arial"/>
                <a:cs typeface="Arial"/>
                <a:sym typeface="Arial"/>
              </a:rPr>
              <a:t>Синтез целых предложений</a:t>
            </a:r>
            <a:endParaRPr sz="1700">
              <a:solidFill>
                <a:schemeClr val="dk1"/>
              </a:solidFill>
              <a:latin typeface="Arial"/>
              <a:ea typeface="Arial"/>
              <a:cs typeface="Arial"/>
              <a:sym typeface="Arial"/>
            </a:endParaRPr>
          </a:p>
          <a:p>
            <a:pPr indent="-336550" lvl="0" marL="457200" rtl="0" algn="l">
              <a:lnSpc>
                <a:spcPct val="105000"/>
              </a:lnSpc>
              <a:spcBef>
                <a:spcPts val="0"/>
              </a:spcBef>
              <a:spcAft>
                <a:spcPts val="0"/>
              </a:spcAft>
              <a:buClr>
                <a:schemeClr val="dk1"/>
              </a:buClr>
              <a:buSzPts val="1700"/>
              <a:buFont typeface="Arial"/>
              <a:buChar char="❏"/>
            </a:pPr>
            <a:r>
              <a:rPr lang="ru-RU" sz="1700">
                <a:solidFill>
                  <a:schemeClr val="dk1"/>
                </a:solidFill>
                <a:latin typeface="Arial"/>
                <a:ea typeface="Arial"/>
                <a:cs typeface="Arial"/>
                <a:sym typeface="Arial"/>
              </a:rPr>
              <a:t>Можно было добавлять интонацию, менять голос</a:t>
            </a:r>
            <a:endParaRPr sz="1700">
              <a:solidFill>
                <a:schemeClr val="dk1"/>
              </a:solidFill>
              <a:latin typeface="Arial"/>
              <a:ea typeface="Arial"/>
              <a:cs typeface="Arial"/>
              <a:sym typeface="Arial"/>
            </a:endParaRPr>
          </a:p>
          <a:p>
            <a:pPr indent="-336550" lvl="0" marL="457200" rtl="0" algn="l">
              <a:lnSpc>
                <a:spcPct val="105000"/>
              </a:lnSpc>
              <a:spcBef>
                <a:spcPts val="0"/>
              </a:spcBef>
              <a:spcAft>
                <a:spcPts val="0"/>
              </a:spcAft>
              <a:buClr>
                <a:schemeClr val="dk1"/>
              </a:buClr>
              <a:buSzPts val="1700"/>
              <a:buFont typeface="Arial"/>
              <a:buChar char="❏"/>
            </a:pPr>
            <a:r>
              <a:rPr lang="ru-RU" sz="1700">
                <a:solidFill>
                  <a:schemeClr val="dk1"/>
                </a:solidFill>
                <a:latin typeface="Arial"/>
                <a:ea typeface="Arial"/>
                <a:cs typeface="Arial"/>
                <a:sym typeface="Arial"/>
              </a:rPr>
              <a:t>Звук “роботизированный”</a:t>
            </a:r>
            <a:endParaRPr sz="1700">
              <a:solidFill>
                <a:schemeClr val="dk1"/>
              </a:solidFill>
              <a:latin typeface="Arial"/>
              <a:ea typeface="Arial"/>
              <a:cs typeface="Arial"/>
              <a:sym typeface="Arial"/>
            </a:endParaRPr>
          </a:p>
        </p:txBody>
      </p:sp>
      <p:sp>
        <p:nvSpPr>
          <p:cNvPr id="138" name="Google Shape;138;g39f544baa39_0_122"/>
          <p:cNvSpPr/>
          <p:nvPr/>
        </p:nvSpPr>
        <p:spPr>
          <a:xfrm>
            <a:off x="569125" y="1641600"/>
            <a:ext cx="9006600" cy="617700"/>
          </a:xfrm>
          <a:prstGeom prst="rightArrow">
            <a:avLst>
              <a:gd fmla="val 50000" name="adj1"/>
              <a:gd fmla="val 50000" name="adj2"/>
            </a:avLst>
          </a:prstGeom>
          <a:gradFill>
            <a:gsLst>
              <a:gs pos="0">
                <a:srgbClr val="DFEAFB"/>
              </a:gs>
              <a:gs pos="100000">
                <a:srgbClr val="6E9CE7"/>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pic>
        <p:nvPicPr>
          <p:cNvPr id="139" name="Google Shape;139;g39f544baa39_0_122"/>
          <p:cNvPicPr preferRelativeResize="0"/>
          <p:nvPr/>
        </p:nvPicPr>
        <p:blipFill>
          <a:blip r:embed="rId3">
            <a:alphaModFix/>
          </a:blip>
          <a:stretch>
            <a:fillRect/>
          </a:stretch>
        </p:blipFill>
        <p:spPr>
          <a:xfrm flipH="1" rot="5400000">
            <a:off x="4612655" y="2199740"/>
            <a:ext cx="432000" cy="258475"/>
          </a:xfrm>
          <a:prstGeom prst="rect">
            <a:avLst/>
          </a:prstGeom>
          <a:noFill/>
          <a:ln>
            <a:noFill/>
          </a:ln>
        </p:spPr>
      </p:pic>
      <p:sp>
        <p:nvSpPr>
          <p:cNvPr id="140" name="Google Shape;140;g39f544baa39_0_122"/>
          <p:cNvSpPr txBox="1"/>
          <p:nvPr>
            <p:ph idx="2" type="body"/>
          </p:nvPr>
        </p:nvSpPr>
        <p:spPr>
          <a:xfrm>
            <a:off x="4484725" y="2498149"/>
            <a:ext cx="910500" cy="345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700"/>
              <a:buNone/>
            </a:pPr>
            <a:r>
              <a:rPr lang="ru-RU">
                <a:solidFill>
                  <a:schemeClr val="dk1"/>
                </a:solidFill>
                <a:latin typeface="Calibri"/>
                <a:ea typeface="Calibri"/>
                <a:cs typeface="Calibri"/>
                <a:sym typeface="Calibri"/>
              </a:rPr>
              <a:t>1938</a:t>
            </a:r>
            <a:endParaRPr/>
          </a:p>
        </p:txBody>
      </p:sp>
      <p:pic>
        <p:nvPicPr>
          <p:cNvPr id="141" name="Google Shape;141;g39f544baa39_0_122"/>
          <p:cNvPicPr preferRelativeResize="0"/>
          <p:nvPr/>
        </p:nvPicPr>
        <p:blipFill>
          <a:blip r:embed="rId4">
            <a:alphaModFix/>
          </a:blip>
          <a:stretch>
            <a:fillRect/>
          </a:stretch>
        </p:blipFill>
        <p:spPr>
          <a:xfrm>
            <a:off x="5805091" y="2961938"/>
            <a:ext cx="6192135" cy="338157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g39f8323a2ce_0_78"/>
          <p:cNvSpPr txBox="1"/>
          <p:nvPr>
            <p:ph type="title"/>
          </p:nvPr>
        </p:nvSpPr>
        <p:spPr>
          <a:xfrm>
            <a:off x="2834553" y="2766150"/>
            <a:ext cx="65229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A0519"/>
              </a:buClr>
              <a:buSzPts val="4400"/>
              <a:buFont typeface="Wix Madefor Display"/>
              <a:buNone/>
            </a:pPr>
            <a:r>
              <a:rPr lang="ru-RU"/>
              <a:t>Вокодеры</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g39f8323a2ce_0_69"/>
          <p:cNvSpPr txBox="1"/>
          <p:nvPr>
            <p:ph type="title"/>
          </p:nvPr>
        </p:nvSpPr>
        <p:spPr>
          <a:xfrm>
            <a:off x="626532" y="260359"/>
            <a:ext cx="10263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ru-RU"/>
              <a:t>WaveNet (2016)</a:t>
            </a:r>
            <a:endParaRPr/>
          </a:p>
        </p:txBody>
      </p:sp>
      <p:sp>
        <p:nvSpPr>
          <p:cNvPr id="874" name="Google Shape;874;g39f8323a2ce_0_69"/>
          <p:cNvSpPr txBox="1"/>
          <p:nvPr>
            <p:ph idx="2" type="body"/>
          </p:nvPr>
        </p:nvSpPr>
        <p:spPr>
          <a:xfrm>
            <a:off x="410100" y="1738325"/>
            <a:ext cx="6204600" cy="4164300"/>
          </a:xfrm>
          <a:prstGeom prst="rect">
            <a:avLst/>
          </a:prstGeom>
        </p:spPr>
        <p:txBody>
          <a:bodyPr anchorCtr="0" anchor="t" bIns="45700" lIns="91425" spcFirstLastPara="1" rIns="91425" wrap="square" tIns="45700">
            <a:normAutofit lnSpcReduction="10000"/>
          </a:bodyPr>
          <a:lstStyle/>
          <a:p>
            <a:pPr indent="-342900" lvl="0" marL="457200" rtl="0" algn="l">
              <a:lnSpc>
                <a:spcPct val="150000"/>
              </a:lnSpc>
              <a:spcBef>
                <a:spcPts val="1000"/>
              </a:spcBef>
              <a:spcAft>
                <a:spcPts val="0"/>
              </a:spcAft>
              <a:buSzPts val="1800"/>
              <a:buFont typeface="Arial"/>
              <a:buChar char="❏"/>
            </a:pPr>
            <a:r>
              <a:rPr lang="ru-RU" sz="1800">
                <a:latin typeface="Arial"/>
                <a:ea typeface="Arial"/>
                <a:cs typeface="Arial"/>
                <a:sym typeface="Arial"/>
              </a:rPr>
              <a:t>end-to-end генерация/замена вокодера в параметрической системе</a:t>
            </a:r>
            <a:endParaRPr sz="1800">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lang="ru-RU" sz="1800">
                <a:latin typeface="Arial"/>
                <a:ea typeface="Arial"/>
                <a:cs typeface="Arial"/>
                <a:sym typeface="Arial"/>
              </a:rPr>
              <a:t>Авторегрессионная модель</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ru-RU" sz="1800">
                <a:latin typeface="Arial"/>
                <a:ea typeface="Arial"/>
                <a:cs typeface="Arial"/>
                <a:sym typeface="Arial"/>
              </a:rPr>
              <a:t>CNN (1D):</a:t>
            </a:r>
            <a:endParaRPr sz="1800">
              <a:latin typeface="Arial"/>
              <a:ea typeface="Arial"/>
              <a:cs typeface="Arial"/>
              <a:sym typeface="Arial"/>
            </a:endParaRPr>
          </a:p>
          <a:p>
            <a:pPr indent="-342900" lvl="0" marL="914400" rtl="0" algn="l">
              <a:lnSpc>
                <a:spcPct val="115000"/>
              </a:lnSpc>
              <a:spcBef>
                <a:spcPts val="0"/>
              </a:spcBef>
              <a:spcAft>
                <a:spcPts val="0"/>
              </a:spcAft>
              <a:buSzPts val="1800"/>
              <a:buFont typeface="Arial"/>
              <a:buChar char="-"/>
            </a:pPr>
            <a:r>
              <a:rPr lang="ru-RU" sz="1800">
                <a:latin typeface="Arial"/>
                <a:ea typeface="Arial"/>
                <a:cs typeface="Arial"/>
                <a:sym typeface="Arial"/>
              </a:rPr>
              <a:t>causal convolution</a:t>
            </a:r>
            <a:endParaRPr sz="1800">
              <a:latin typeface="Arial"/>
              <a:ea typeface="Arial"/>
              <a:cs typeface="Arial"/>
              <a:sym typeface="Arial"/>
            </a:endParaRPr>
          </a:p>
          <a:p>
            <a:pPr indent="-342900" lvl="0" marL="914400" rtl="0" algn="l">
              <a:lnSpc>
                <a:spcPct val="150000"/>
              </a:lnSpc>
              <a:spcBef>
                <a:spcPts val="0"/>
              </a:spcBef>
              <a:spcAft>
                <a:spcPts val="0"/>
              </a:spcAft>
              <a:buSzPts val="1800"/>
              <a:buFont typeface="Arial"/>
              <a:buChar char="-"/>
            </a:pPr>
            <a:r>
              <a:rPr lang="ru-RU" sz="1800">
                <a:latin typeface="Arial"/>
                <a:ea typeface="Arial"/>
                <a:cs typeface="Arial"/>
                <a:sym typeface="Arial"/>
              </a:rPr>
              <a:t>dilated convolution</a:t>
            </a:r>
            <a:endParaRPr sz="1800">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lang="ru-RU" sz="1800">
                <a:latin typeface="Arial"/>
                <a:ea typeface="Arial"/>
                <a:cs typeface="Arial"/>
                <a:sym typeface="Arial"/>
              </a:rPr>
              <a:t>Стэк таких блоков с residual connection</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ru-RU" sz="1800">
                <a:latin typeface="Arial"/>
                <a:ea typeface="Arial"/>
                <a:cs typeface="Arial"/>
                <a:sym typeface="Arial"/>
              </a:rPr>
              <a:t>Выход – </a:t>
            </a:r>
            <a:r>
              <a:rPr lang="ru-RU" sz="1800">
                <a:latin typeface="Arial"/>
                <a:ea typeface="Arial"/>
                <a:cs typeface="Arial"/>
                <a:sym typeface="Arial"/>
              </a:rPr>
              <a:t>softmax</a:t>
            </a:r>
            <a:r>
              <a:rPr lang="ru-RU" sz="1800">
                <a:latin typeface="Arial"/>
                <a:ea typeface="Arial"/>
                <a:cs typeface="Arial"/>
                <a:sym typeface="Arial"/>
              </a:rPr>
              <a:t>, распределение на 256 квантизованных значения </a:t>
            </a:r>
            <a:endParaRPr sz="1800">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lang="ru-RU" sz="1800">
                <a:latin typeface="Arial"/>
                <a:ea typeface="Arial"/>
                <a:cs typeface="Arial"/>
                <a:sym typeface="Arial"/>
              </a:rPr>
              <a:t>Частота семплирования 16kHz</a:t>
            </a:r>
            <a:endParaRPr sz="1800">
              <a:latin typeface="Arial"/>
              <a:ea typeface="Arial"/>
              <a:cs typeface="Arial"/>
              <a:sym typeface="Arial"/>
            </a:endParaRPr>
          </a:p>
          <a:p>
            <a:pPr indent="0" lvl="0" marL="914400" rtl="0" algn="l">
              <a:lnSpc>
                <a:spcPct val="115000"/>
              </a:lnSpc>
              <a:spcBef>
                <a:spcPts val="1000"/>
              </a:spcBef>
              <a:spcAft>
                <a:spcPts val="0"/>
              </a:spcAft>
              <a:buNone/>
            </a:pPr>
            <a:r>
              <a:t/>
            </a:r>
            <a:endParaRPr sz="1800">
              <a:latin typeface="Arial"/>
              <a:ea typeface="Arial"/>
              <a:cs typeface="Arial"/>
              <a:sym typeface="Arial"/>
            </a:endParaRPr>
          </a:p>
        </p:txBody>
      </p:sp>
      <p:sp>
        <p:nvSpPr>
          <p:cNvPr id="875" name="Google Shape;875;g39f8323a2ce_0_69"/>
          <p:cNvSpPr txBox="1"/>
          <p:nvPr>
            <p:ph idx="3" type="body"/>
          </p:nvPr>
        </p:nvSpPr>
        <p:spPr>
          <a:xfrm>
            <a:off x="6442954" y="6054925"/>
            <a:ext cx="4319100" cy="600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ru-RU" sz="1600" u="sng">
                <a:solidFill>
                  <a:schemeClr val="hlink"/>
                </a:solidFill>
                <a:hlinkClick r:id="rId3"/>
              </a:rPr>
              <a:t>Paper</a:t>
            </a:r>
            <a:endParaRPr sz="1600"/>
          </a:p>
        </p:txBody>
      </p:sp>
      <p:pic>
        <p:nvPicPr>
          <p:cNvPr id="876" name="Google Shape;876;g39f8323a2ce_0_69"/>
          <p:cNvPicPr preferRelativeResize="0"/>
          <p:nvPr/>
        </p:nvPicPr>
        <p:blipFill>
          <a:blip r:embed="rId4">
            <a:alphaModFix/>
          </a:blip>
          <a:stretch>
            <a:fillRect/>
          </a:stretch>
        </p:blipFill>
        <p:spPr>
          <a:xfrm>
            <a:off x="5987400" y="415525"/>
            <a:ext cx="6204602" cy="2656355"/>
          </a:xfrm>
          <a:prstGeom prst="rect">
            <a:avLst/>
          </a:prstGeom>
          <a:noFill/>
          <a:ln>
            <a:noFill/>
          </a:ln>
        </p:spPr>
      </p:pic>
      <p:pic>
        <p:nvPicPr>
          <p:cNvPr id="877" name="Google Shape;877;g39f8323a2ce_0_69"/>
          <p:cNvPicPr preferRelativeResize="0"/>
          <p:nvPr/>
        </p:nvPicPr>
        <p:blipFill>
          <a:blip r:embed="rId5">
            <a:alphaModFix/>
          </a:blip>
          <a:stretch>
            <a:fillRect/>
          </a:stretch>
        </p:blipFill>
        <p:spPr>
          <a:xfrm>
            <a:off x="6442950" y="3312363"/>
            <a:ext cx="5372965" cy="276760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g39f8323a2ce_0_109"/>
          <p:cNvSpPr txBox="1"/>
          <p:nvPr>
            <p:ph type="title"/>
          </p:nvPr>
        </p:nvSpPr>
        <p:spPr>
          <a:xfrm>
            <a:off x="626532" y="260359"/>
            <a:ext cx="10263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ru-RU"/>
              <a:t>WaveNet (2016)</a:t>
            </a:r>
            <a:endParaRPr/>
          </a:p>
        </p:txBody>
      </p:sp>
      <p:sp>
        <p:nvSpPr>
          <p:cNvPr id="883" name="Google Shape;883;g39f8323a2ce_0_109"/>
          <p:cNvSpPr txBox="1"/>
          <p:nvPr>
            <p:ph idx="2" type="body"/>
          </p:nvPr>
        </p:nvSpPr>
        <p:spPr>
          <a:xfrm>
            <a:off x="714350" y="1526650"/>
            <a:ext cx="10967100" cy="5193900"/>
          </a:xfrm>
          <a:prstGeom prst="rect">
            <a:avLst/>
          </a:prstGeom>
        </p:spPr>
        <p:txBody>
          <a:bodyPr anchorCtr="0" anchor="t" bIns="45700" lIns="91425" spcFirstLastPara="1" rIns="91425" wrap="square" tIns="45700">
            <a:normAutofit/>
          </a:bodyPr>
          <a:lstStyle/>
          <a:p>
            <a:pPr indent="0" lvl="0" marL="0" rtl="0" algn="l">
              <a:lnSpc>
                <a:spcPct val="115000"/>
              </a:lnSpc>
              <a:spcBef>
                <a:spcPts val="1000"/>
              </a:spcBef>
              <a:spcAft>
                <a:spcPts val="0"/>
              </a:spcAft>
              <a:buNone/>
            </a:pPr>
            <a:r>
              <a:rPr lang="ru-RU" sz="1800">
                <a:latin typeface="Arial"/>
                <a:ea typeface="Arial"/>
                <a:cs typeface="Arial"/>
                <a:sym typeface="Arial"/>
              </a:rPr>
              <a:t>Варианты тестирования:</a:t>
            </a:r>
            <a:endParaRPr sz="1800">
              <a:latin typeface="Arial"/>
              <a:ea typeface="Arial"/>
              <a:cs typeface="Arial"/>
              <a:sym typeface="Arial"/>
            </a:endParaRPr>
          </a:p>
          <a:p>
            <a:pPr indent="-342900" lvl="0" marL="457200" rtl="0" algn="l">
              <a:lnSpc>
                <a:spcPct val="115000"/>
              </a:lnSpc>
              <a:spcBef>
                <a:spcPts val="1000"/>
              </a:spcBef>
              <a:spcAft>
                <a:spcPts val="0"/>
              </a:spcAft>
              <a:buSzPts val="1800"/>
              <a:buFont typeface="Arial"/>
              <a:buAutoNum type="arabicPeriod"/>
            </a:pPr>
            <a:r>
              <a:rPr lang="ru-RU" sz="1800">
                <a:latin typeface="Arial"/>
                <a:ea typeface="Arial"/>
                <a:cs typeface="Arial"/>
                <a:sym typeface="Arial"/>
              </a:rPr>
              <a:t>Unconditional generations </a:t>
            </a:r>
            <a:r>
              <a:rPr lang="ru-RU" sz="1800">
                <a:latin typeface="Arial"/>
                <a:ea typeface="Arial"/>
                <a:cs typeface="Arial"/>
                <a:sym typeface="Arial"/>
              </a:rPr>
              <a:t>(one-hot speaker vector)</a:t>
            </a:r>
            <a:endParaRPr sz="18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ru-RU" sz="1600">
                <a:latin typeface="Arial"/>
                <a:ea typeface="Arial"/>
                <a:cs typeface="Arial"/>
                <a:sym typeface="Arial"/>
              </a:rPr>
              <a:t>о</a:t>
            </a:r>
            <a:r>
              <a:rPr lang="ru-RU" sz="1600">
                <a:latin typeface="Arial"/>
                <a:ea typeface="Arial"/>
                <a:cs typeface="Arial"/>
                <a:sym typeface="Arial"/>
              </a:rPr>
              <a:t>бучение на датасете VCTK (44 часа, 109 спикеров)</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ru-RU" sz="1600">
                <a:latin typeface="Arial"/>
                <a:ea typeface="Arial"/>
                <a:cs typeface="Arial"/>
                <a:sym typeface="Arial"/>
              </a:rPr>
              <a:t>проверяется общая интонация и возможность контроля голосом</a:t>
            </a:r>
            <a:endParaRPr sz="1600">
              <a:latin typeface="Arial"/>
              <a:ea typeface="Arial"/>
              <a:cs typeface="Arial"/>
              <a:sym typeface="Arial"/>
            </a:endParaRPr>
          </a:p>
          <a:p>
            <a:pPr indent="-342900" lvl="0" marL="457200" rtl="0" algn="l">
              <a:lnSpc>
                <a:spcPct val="115000"/>
              </a:lnSpc>
              <a:spcBef>
                <a:spcPts val="0"/>
              </a:spcBef>
              <a:spcAft>
                <a:spcPts val="0"/>
              </a:spcAft>
              <a:buSzPts val="1800"/>
              <a:buAutoNum type="arabicPeriod"/>
            </a:pPr>
            <a:r>
              <a:rPr lang="ru-RU" sz="1800">
                <a:latin typeface="Arial"/>
                <a:ea typeface="Arial"/>
                <a:cs typeface="Arial"/>
                <a:sym typeface="Arial"/>
              </a:rPr>
              <a:t>TTS</a:t>
            </a:r>
            <a:endParaRPr sz="1800">
              <a:latin typeface="Arial"/>
              <a:ea typeface="Arial"/>
              <a:cs typeface="Arial"/>
              <a:sym typeface="Arial"/>
            </a:endParaRPr>
          </a:p>
          <a:p>
            <a:pPr indent="-330200" lvl="0" marL="457200" rtl="0" algn="l">
              <a:lnSpc>
                <a:spcPct val="115000"/>
              </a:lnSpc>
              <a:spcBef>
                <a:spcPts val="0"/>
              </a:spcBef>
              <a:spcAft>
                <a:spcPts val="0"/>
              </a:spcAft>
              <a:buSzPts val="1600"/>
              <a:buChar char="-"/>
            </a:pPr>
            <a:r>
              <a:rPr lang="ru-RU" sz="1600">
                <a:latin typeface="Arial"/>
                <a:ea typeface="Arial"/>
                <a:cs typeface="Arial"/>
                <a:sym typeface="Arial"/>
              </a:rPr>
              <a:t>24.6 часов английской речи, 1 женский голос</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ru-RU" sz="1600">
                <a:latin typeface="Arial"/>
                <a:ea typeface="Arial"/>
                <a:cs typeface="Arial"/>
                <a:sym typeface="Arial"/>
              </a:rPr>
              <a:t>34.8 часов китайской речи, 1 женский голос</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ru-RU" sz="1600">
                <a:latin typeface="Arial"/>
                <a:ea typeface="Arial"/>
                <a:cs typeface="Arial"/>
                <a:sym typeface="Arial"/>
              </a:rPr>
              <a:t>обуславливаются на лингвистические признаки, log F0, durations</a:t>
            </a:r>
            <a:endParaRPr sz="1600">
              <a:latin typeface="Arial"/>
              <a:ea typeface="Arial"/>
              <a:cs typeface="Arial"/>
              <a:sym typeface="Arial"/>
            </a:endParaRPr>
          </a:p>
          <a:p>
            <a:pPr indent="0" lvl="0" marL="0" rtl="0" algn="l">
              <a:lnSpc>
                <a:spcPct val="115000"/>
              </a:lnSpc>
              <a:spcBef>
                <a:spcPts val="1000"/>
              </a:spcBef>
              <a:spcAft>
                <a:spcPts val="0"/>
              </a:spcAft>
              <a:buNone/>
            </a:pPr>
            <a:r>
              <a:t/>
            </a:r>
            <a:endParaRPr sz="1600">
              <a:latin typeface="Arial"/>
              <a:ea typeface="Arial"/>
              <a:cs typeface="Arial"/>
              <a:sym typeface="Arial"/>
            </a:endParaRPr>
          </a:p>
          <a:p>
            <a:pPr indent="0" lvl="0" marL="0" rtl="0" algn="l">
              <a:lnSpc>
                <a:spcPct val="115000"/>
              </a:lnSpc>
              <a:spcBef>
                <a:spcPts val="1000"/>
              </a:spcBef>
              <a:spcAft>
                <a:spcPts val="0"/>
              </a:spcAft>
              <a:buNone/>
            </a:pPr>
            <a:r>
              <a:t/>
            </a:r>
            <a:endParaRPr sz="1600">
              <a:latin typeface="Arial"/>
              <a:ea typeface="Arial"/>
              <a:cs typeface="Arial"/>
              <a:sym typeface="Arial"/>
            </a:endParaRPr>
          </a:p>
          <a:p>
            <a:pPr indent="0" lvl="0" marL="0" rtl="0" algn="l">
              <a:lnSpc>
                <a:spcPct val="115000"/>
              </a:lnSpc>
              <a:spcBef>
                <a:spcPts val="1000"/>
              </a:spcBef>
              <a:spcAft>
                <a:spcPts val="0"/>
              </a:spcAft>
              <a:buNone/>
            </a:pPr>
            <a:r>
              <a:t/>
            </a:r>
            <a:endParaRPr sz="1600">
              <a:latin typeface="Arial"/>
              <a:ea typeface="Arial"/>
              <a:cs typeface="Arial"/>
              <a:sym typeface="Arial"/>
            </a:endParaRPr>
          </a:p>
          <a:p>
            <a:pPr indent="0" lvl="0" marL="0" rtl="0" algn="l">
              <a:lnSpc>
                <a:spcPct val="115000"/>
              </a:lnSpc>
              <a:spcBef>
                <a:spcPts val="1000"/>
              </a:spcBef>
              <a:spcAft>
                <a:spcPts val="0"/>
              </a:spcAft>
              <a:buNone/>
            </a:pPr>
            <a:r>
              <a:t/>
            </a:r>
            <a:endParaRPr sz="1600">
              <a:latin typeface="Arial"/>
              <a:ea typeface="Arial"/>
              <a:cs typeface="Arial"/>
              <a:sym typeface="Arial"/>
            </a:endParaRPr>
          </a:p>
          <a:p>
            <a:pPr indent="0" lvl="0" marL="0" rtl="0" algn="l">
              <a:lnSpc>
                <a:spcPct val="115000"/>
              </a:lnSpc>
              <a:spcBef>
                <a:spcPts val="1000"/>
              </a:spcBef>
              <a:spcAft>
                <a:spcPts val="0"/>
              </a:spcAft>
              <a:buNone/>
            </a:pPr>
            <a:r>
              <a:t/>
            </a:r>
            <a:endParaRPr sz="1600">
              <a:latin typeface="Arial"/>
              <a:ea typeface="Arial"/>
              <a:cs typeface="Arial"/>
              <a:sym typeface="Arial"/>
            </a:endParaRPr>
          </a:p>
          <a:p>
            <a:pPr indent="-342900" lvl="0" marL="457200" rtl="0" algn="l">
              <a:lnSpc>
                <a:spcPct val="115000"/>
              </a:lnSpc>
              <a:spcBef>
                <a:spcPts val="1000"/>
              </a:spcBef>
              <a:spcAft>
                <a:spcPts val="0"/>
              </a:spcAft>
              <a:buSzPts val="1800"/>
              <a:buFont typeface="Arial"/>
              <a:buAutoNum type="arabicPeriod" startAt="3"/>
            </a:pPr>
            <a:r>
              <a:rPr lang="ru-RU" sz="1800">
                <a:latin typeface="Arial"/>
                <a:ea typeface="Arial"/>
                <a:cs typeface="Arial"/>
                <a:sym typeface="Arial"/>
              </a:rPr>
              <a:t>Music generation</a:t>
            </a:r>
            <a:endParaRPr sz="1800">
              <a:latin typeface="Arial"/>
              <a:ea typeface="Arial"/>
              <a:cs typeface="Arial"/>
              <a:sym typeface="Arial"/>
            </a:endParaRPr>
          </a:p>
        </p:txBody>
      </p:sp>
      <p:pic>
        <p:nvPicPr>
          <p:cNvPr id="884" name="Google Shape;884;g39f8323a2ce_0_109"/>
          <p:cNvPicPr preferRelativeResize="0"/>
          <p:nvPr/>
        </p:nvPicPr>
        <p:blipFill>
          <a:blip r:embed="rId3">
            <a:alphaModFix/>
          </a:blip>
          <a:stretch>
            <a:fillRect/>
          </a:stretch>
        </p:blipFill>
        <p:spPr>
          <a:xfrm>
            <a:off x="859875" y="4228925"/>
            <a:ext cx="6641026" cy="1859100"/>
          </a:xfrm>
          <a:prstGeom prst="rect">
            <a:avLst/>
          </a:prstGeom>
          <a:noFill/>
          <a:ln>
            <a:noFill/>
          </a:ln>
        </p:spPr>
      </p:pic>
      <p:sp>
        <p:nvSpPr>
          <p:cNvPr id="885" name="Google Shape;885;g39f8323a2ce_0_109"/>
          <p:cNvSpPr txBox="1"/>
          <p:nvPr>
            <p:ph idx="3" type="body"/>
          </p:nvPr>
        </p:nvSpPr>
        <p:spPr>
          <a:xfrm>
            <a:off x="10821803" y="6174000"/>
            <a:ext cx="1110900" cy="600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ru-RU" sz="2000" u="sng">
                <a:solidFill>
                  <a:schemeClr val="hlink"/>
                </a:solidFill>
                <a:hlinkClick r:id="rId4"/>
              </a:rPr>
              <a:t>Demo</a:t>
            </a:r>
            <a:endParaRPr sz="2000"/>
          </a:p>
        </p:txBody>
      </p:sp>
      <p:sp>
        <p:nvSpPr>
          <p:cNvPr id="886" name="Google Shape;886;g39f8323a2ce_0_109"/>
          <p:cNvSpPr txBox="1"/>
          <p:nvPr>
            <p:ph idx="3" type="body"/>
          </p:nvPr>
        </p:nvSpPr>
        <p:spPr>
          <a:xfrm>
            <a:off x="8177371" y="3468900"/>
            <a:ext cx="1342200" cy="3279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ru-RU" sz="1600">
                <a:latin typeface="Arial"/>
                <a:ea typeface="Arial"/>
                <a:cs typeface="Arial"/>
                <a:sym typeface="Arial"/>
              </a:rPr>
              <a:t>Parametric</a:t>
            </a:r>
            <a:endParaRPr sz="1600">
              <a:latin typeface="Arial"/>
              <a:ea typeface="Arial"/>
              <a:cs typeface="Arial"/>
              <a:sym typeface="Arial"/>
            </a:endParaRPr>
          </a:p>
        </p:txBody>
      </p:sp>
      <p:sp>
        <p:nvSpPr>
          <p:cNvPr id="887" name="Google Shape;887;g39f8323a2ce_0_109"/>
          <p:cNvSpPr txBox="1"/>
          <p:nvPr>
            <p:ph idx="3" type="body"/>
          </p:nvPr>
        </p:nvSpPr>
        <p:spPr>
          <a:xfrm>
            <a:off x="9830121" y="3468900"/>
            <a:ext cx="1626300" cy="3279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ru-RU" sz="1600">
                <a:latin typeface="Arial"/>
                <a:ea typeface="Arial"/>
                <a:cs typeface="Arial"/>
                <a:sym typeface="Arial"/>
              </a:rPr>
              <a:t>Concatenative</a:t>
            </a:r>
            <a:endParaRPr sz="1600">
              <a:latin typeface="Arial"/>
              <a:ea typeface="Arial"/>
              <a:cs typeface="Arial"/>
              <a:sym typeface="Arial"/>
            </a:endParaRPr>
          </a:p>
        </p:txBody>
      </p:sp>
      <p:sp>
        <p:nvSpPr>
          <p:cNvPr id="888" name="Google Shape;888;g39f8323a2ce_0_109"/>
          <p:cNvSpPr txBox="1"/>
          <p:nvPr>
            <p:ph idx="3" type="body"/>
          </p:nvPr>
        </p:nvSpPr>
        <p:spPr>
          <a:xfrm>
            <a:off x="8177371" y="4110775"/>
            <a:ext cx="1017000" cy="3279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ru-RU" sz="1600">
                <a:latin typeface="Arial"/>
                <a:ea typeface="Arial"/>
                <a:cs typeface="Arial"/>
                <a:sym typeface="Arial"/>
              </a:rPr>
              <a:t>WaveNet</a:t>
            </a:r>
            <a:endParaRPr sz="1600">
              <a:latin typeface="Arial"/>
              <a:ea typeface="Arial"/>
              <a:cs typeface="Arial"/>
              <a:sym typeface="Arial"/>
            </a:endParaRPr>
          </a:p>
        </p:txBody>
      </p:sp>
      <p:sp>
        <p:nvSpPr>
          <p:cNvPr id="889" name="Google Shape;889;g39f8323a2ce_0_109"/>
          <p:cNvSpPr txBox="1"/>
          <p:nvPr>
            <p:ph idx="3" type="body"/>
          </p:nvPr>
        </p:nvSpPr>
        <p:spPr>
          <a:xfrm>
            <a:off x="8177375" y="6174000"/>
            <a:ext cx="1626300" cy="3279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ru-RU" sz="1600">
                <a:latin typeface="Arial"/>
                <a:ea typeface="Arial"/>
                <a:cs typeface="Arial"/>
                <a:sym typeface="Arial"/>
              </a:rPr>
              <a:t>WaveNet music</a:t>
            </a:r>
            <a:endParaRPr sz="1600">
              <a:latin typeface="Arial"/>
              <a:ea typeface="Arial"/>
              <a:cs typeface="Arial"/>
              <a:sym typeface="Arial"/>
            </a:endParaRPr>
          </a:p>
        </p:txBody>
      </p:sp>
      <p:pic>
        <p:nvPicPr>
          <p:cNvPr id="890" name="Google Shape;890;g39f8323a2ce_0_109" title="us-english-parametric-1.wav">
            <a:hlinkClick r:id="rId5"/>
          </p:cNvPr>
          <p:cNvPicPr preferRelativeResize="0"/>
          <p:nvPr/>
        </p:nvPicPr>
        <p:blipFill>
          <a:blip r:embed="rId6">
            <a:alphaModFix/>
          </a:blip>
          <a:stretch>
            <a:fillRect/>
          </a:stretch>
        </p:blipFill>
        <p:spPr>
          <a:xfrm>
            <a:off x="9359921" y="3452850"/>
            <a:ext cx="360000" cy="360000"/>
          </a:xfrm>
          <a:prstGeom prst="rect">
            <a:avLst/>
          </a:prstGeom>
          <a:noFill/>
          <a:ln>
            <a:noFill/>
          </a:ln>
        </p:spPr>
      </p:pic>
      <p:pic>
        <p:nvPicPr>
          <p:cNvPr id="891" name="Google Shape;891;g39f8323a2ce_0_109" title="us-english-concatenative-1.wav">
            <a:hlinkClick r:id="rId7"/>
          </p:cNvPr>
          <p:cNvPicPr preferRelativeResize="0"/>
          <p:nvPr/>
        </p:nvPicPr>
        <p:blipFill>
          <a:blip r:embed="rId6">
            <a:alphaModFix/>
          </a:blip>
          <a:stretch>
            <a:fillRect/>
          </a:stretch>
        </p:blipFill>
        <p:spPr>
          <a:xfrm>
            <a:off x="11308221" y="3452850"/>
            <a:ext cx="360000" cy="360000"/>
          </a:xfrm>
          <a:prstGeom prst="rect">
            <a:avLst/>
          </a:prstGeom>
          <a:noFill/>
          <a:ln>
            <a:noFill/>
          </a:ln>
        </p:spPr>
      </p:pic>
      <p:pic>
        <p:nvPicPr>
          <p:cNvPr id="892" name="Google Shape;892;g39f8323a2ce_0_109" title="us-english-wavenet-1.wav">
            <a:hlinkClick r:id="rId8"/>
          </p:cNvPr>
          <p:cNvPicPr preferRelativeResize="0"/>
          <p:nvPr/>
        </p:nvPicPr>
        <p:blipFill>
          <a:blip r:embed="rId6">
            <a:alphaModFix/>
          </a:blip>
          <a:stretch>
            <a:fillRect/>
          </a:stretch>
        </p:blipFill>
        <p:spPr>
          <a:xfrm>
            <a:off x="9359925" y="4094725"/>
            <a:ext cx="360000" cy="360000"/>
          </a:xfrm>
          <a:prstGeom prst="rect">
            <a:avLst/>
          </a:prstGeom>
          <a:noFill/>
          <a:ln>
            <a:noFill/>
          </a:ln>
        </p:spPr>
      </p:pic>
      <p:pic>
        <p:nvPicPr>
          <p:cNvPr id="893" name="Google Shape;893;g39f8323a2ce_0_109" title="music.wav">
            <a:hlinkClick r:id="rId9"/>
          </p:cNvPr>
          <p:cNvPicPr preferRelativeResize="0"/>
          <p:nvPr/>
        </p:nvPicPr>
        <p:blipFill>
          <a:blip r:embed="rId6">
            <a:alphaModFix/>
          </a:blip>
          <a:stretch>
            <a:fillRect/>
          </a:stretch>
        </p:blipFill>
        <p:spPr>
          <a:xfrm>
            <a:off x="9830125" y="6157950"/>
            <a:ext cx="360000" cy="3600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g39f8323a2ce_0_82"/>
          <p:cNvSpPr txBox="1"/>
          <p:nvPr>
            <p:ph type="title"/>
          </p:nvPr>
        </p:nvSpPr>
        <p:spPr>
          <a:xfrm>
            <a:off x="626532" y="260359"/>
            <a:ext cx="10263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ru-RU"/>
              <a:t>HiFi-GAN (2020)</a:t>
            </a:r>
            <a:endParaRPr/>
          </a:p>
        </p:txBody>
      </p:sp>
      <p:sp>
        <p:nvSpPr>
          <p:cNvPr id="899" name="Google Shape;899;g39f8323a2ce_0_82"/>
          <p:cNvSpPr txBox="1"/>
          <p:nvPr>
            <p:ph idx="2" type="body"/>
          </p:nvPr>
        </p:nvSpPr>
        <p:spPr>
          <a:xfrm>
            <a:off x="504687" y="1585921"/>
            <a:ext cx="5469600" cy="4164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ru-RU">
                <a:latin typeface="Arial"/>
                <a:ea typeface="Arial"/>
                <a:cs typeface="Arial"/>
                <a:sym typeface="Arial"/>
              </a:rPr>
              <a:t>Вокодер: мел-спектрограмма → аудио</a:t>
            </a:r>
            <a:endParaRPr>
              <a:latin typeface="Arial"/>
              <a:ea typeface="Arial"/>
              <a:cs typeface="Arial"/>
              <a:sym typeface="Arial"/>
            </a:endParaRPr>
          </a:p>
          <a:p>
            <a:pPr indent="0" lvl="0" marL="0" rtl="0" algn="l">
              <a:spcBef>
                <a:spcPts val="1000"/>
              </a:spcBef>
              <a:spcAft>
                <a:spcPts val="0"/>
              </a:spcAft>
              <a:buNone/>
            </a:pPr>
            <a:r>
              <a:rPr lang="ru-RU">
                <a:latin typeface="Arial"/>
                <a:ea typeface="Arial"/>
                <a:cs typeface="Arial"/>
                <a:sym typeface="Arial"/>
              </a:rPr>
              <a:t>GAN: генератор + 2 дискриминатора</a:t>
            </a:r>
            <a:endParaRPr>
              <a:latin typeface="Arial"/>
              <a:ea typeface="Arial"/>
              <a:cs typeface="Arial"/>
              <a:sym typeface="Arial"/>
            </a:endParaRPr>
          </a:p>
          <a:p>
            <a:pPr indent="0" lvl="0" marL="0" rtl="0" algn="l">
              <a:spcBef>
                <a:spcPts val="1000"/>
              </a:spcBef>
              <a:spcAft>
                <a:spcPts val="0"/>
              </a:spcAft>
              <a:buNone/>
            </a:pPr>
            <a:r>
              <a:t/>
            </a:r>
            <a:endParaRPr>
              <a:latin typeface="Arial"/>
              <a:ea typeface="Arial"/>
              <a:cs typeface="Arial"/>
              <a:sym typeface="Arial"/>
            </a:endParaRPr>
          </a:p>
        </p:txBody>
      </p:sp>
      <p:sp>
        <p:nvSpPr>
          <p:cNvPr id="900" name="Google Shape;900;g39f8323a2ce_0_82"/>
          <p:cNvSpPr txBox="1"/>
          <p:nvPr>
            <p:ph idx="3" type="body"/>
          </p:nvPr>
        </p:nvSpPr>
        <p:spPr>
          <a:xfrm>
            <a:off x="8612202" y="5741575"/>
            <a:ext cx="1806000" cy="600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ru-RU" u="sng">
                <a:solidFill>
                  <a:schemeClr val="hlink"/>
                </a:solidFill>
                <a:hlinkClick r:id="rId3"/>
              </a:rPr>
              <a:t>Paper</a:t>
            </a:r>
            <a:r>
              <a:rPr lang="ru-RU"/>
              <a:t>,</a:t>
            </a:r>
            <a:r>
              <a:rPr lang="ru-RU" u="sng">
                <a:solidFill>
                  <a:schemeClr val="hlink"/>
                </a:solidFill>
                <a:hlinkClick r:id="rId4"/>
              </a:rPr>
              <a:t>github</a:t>
            </a:r>
            <a:r>
              <a:rPr lang="ru-RU"/>
              <a:t> </a:t>
            </a:r>
            <a:endParaRPr/>
          </a:p>
        </p:txBody>
      </p:sp>
      <p:sp>
        <p:nvSpPr>
          <p:cNvPr id="901" name="Google Shape;901;g39f8323a2ce_0_82"/>
          <p:cNvSpPr/>
          <p:nvPr/>
        </p:nvSpPr>
        <p:spPr>
          <a:xfrm>
            <a:off x="6191250" y="1706575"/>
            <a:ext cx="6000900" cy="403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pic>
        <p:nvPicPr>
          <p:cNvPr id="902" name="Google Shape;902;g39f8323a2ce_0_82"/>
          <p:cNvPicPr preferRelativeResize="0"/>
          <p:nvPr/>
        </p:nvPicPr>
        <p:blipFill>
          <a:blip r:embed="rId5">
            <a:alphaModFix/>
          </a:blip>
          <a:stretch>
            <a:fillRect/>
          </a:stretch>
        </p:blipFill>
        <p:spPr>
          <a:xfrm>
            <a:off x="6169095" y="1897522"/>
            <a:ext cx="5912914" cy="3248161"/>
          </a:xfrm>
          <a:prstGeom prst="rect">
            <a:avLst/>
          </a:prstGeom>
          <a:noFill/>
          <a:ln>
            <a:noFill/>
          </a:ln>
        </p:spPr>
      </p:pic>
      <p:sp>
        <p:nvSpPr>
          <p:cNvPr id="903" name="Google Shape;903;g39f8323a2ce_0_82"/>
          <p:cNvSpPr txBox="1"/>
          <p:nvPr>
            <p:ph idx="3" type="body"/>
          </p:nvPr>
        </p:nvSpPr>
        <p:spPr>
          <a:xfrm>
            <a:off x="7124525" y="5215125"/>
            <a:ext cx="4319100" cy="2751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ru-RU"/>
              <a:t>картинка позаимствована </a:t>
            </a:r>
            <a:r>
              <a:rPr lang="ru-RU" u="sng">
                <a:solidFill>
                  <a:schemeClr val="hlink"/>
                </a:solidFill>
                <a:hlinkClick r:id="rId6"/>
              </a:rPr>
              <a:t>отсюда</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pic>
        <p:nvPicPr>
          <p:cNvPr id="908" name="Google Shape;908;g39f8323a2ce_0_131"/>
          <p:cNvPicPr preferRelativeResize="0"/>
          <p:nvPr/>
        </p:nvPicPr>
        <p:blipFill>
          <a:blip r:embed="rId3">
            <a:alphaModFix/>
          </a:blip>
          <a:stretch>
            <a:fillRect/>
          </a:stretch>
        </p:blipFill>
        <p:spPr>
          <a:xfrm>
            <a:off x="3598325" y="4089750"/>
            <a:ext cx="8593676" cy="2671600"/>
          </a:xfrm>
          <a:prstGeom prst="rect">
            <a:avLst/>
          </a:prstGeom>
          <a:noFill/>
          <a:ln>
            <a:noFill/>
          </a:ln>
        </p:spPr>
      </p:pic>
      <p:sp>
        <p:nvSpPr>
          <p:cNvPr id="909" name="Google Shape;909;g39f8323a2ce_0_131"/>
          <p:cNvSpPr txBox="1"/>
          <p:nvPr>
            <p:ph type="title"/>
          </p:nvPr>
        </p:nvSpPr>
        <p:spPr>
          <a:xfrm>
            <a:off x="626532" y="260359"/>
            <a:ext cx="10263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ru-RU"/>
              <a:t>HiFi-GAN (2020)</a:t>
            </a:r>
            <a:endParaRPr/>
          </a:p>
        </p:txBody>
      </p:sp>
      <p:sp>
        <p:nvSpPr>
          <p:cNvPr id="910" name="Google Shape;910;g39f8323a2ce_0_131"/>
          <p:cNvSpPr txBox="1"/>
          <p:nvPr>
            <p:ph idx="2" type="body"/>
          </p:nvPr>
        </p:nvSpPr>
        <p:spPr>
          <a:xfrm>
            <a:off x="504675" y="1585925"/>
            <a:ext cx="11295900" cy="4164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ru-RU">
                <a:latin typeface="Arial"/>
                <a:ea typeface="Arial"/>
                <a:cs typeface="Arial"/>
                <a:sym typeface="Arial"/>
              </a:rPr>
              <a:t>Вокодер: мел-спектрограмма → аудио</a:t>
            </a:r>
            <a:endParaRPr>
              <a:latin typeface="Arial"/>
              <a:ea typeface="Arial"/>
              <a:cs typeface="Arial"/>
              <a:sym typeface="Arial"/>
            </a:endParaRPr>
          </a:p>
          <a:p>
            <a:pPr indent="0" lvl="0" marL="0" rtl="0" algn="l">
              <a:spcBef>
                <a:spcPts val="1000"/>
              </a:spcBef>
              <a:spcAft>
                <a:spcPts val="0"/>
              </a:spcAft>
              <a:buNone/>
            </a:pPr>
            <a:r>
              <a:rPr lang="ru-RU">
                <a:latin typeface="Arial"/>
                <a:ea typeface="Arial"/>
                <a:cs typeface="Arial"/>
                <a:sym typeface="Arial"/>
              </a:rPr>
              <a:t>GAN: генератор + 2 дискриминатора</a:t>
            </a:r>
            <a:endParaRPr>
              <a:latin typeface="Arial"/>
              <a:ea typeface="Arial"/>
              <a:cs typeface="Arial"/>
              <a:sym typeface="Arial"/>
            </a:endParaRPr>
          </a:p>
          <a:p>
            <a:pPr indent="0" lvl="0" marL="0" rtl="0" algn="l">
              <a:spcBef>
                <a:spcPts val="1000"/>
              </a:spcBef>
              <a:spcAft>
                <a:spcPts val="0"/>
              </a:spcAft>
              <a:buNone/>
            </a:pPr>
            <a:r>
              <a:rPr b="1" lang="ru-RU">
                <a:latin typeface="Arial"/>
                <a:ea typeface="Arial"/>
                <a:cs typeface="Arial"/>
                <a:sym typeface="Arial"/>
              </a:rPr>
              <a:t>Генератор: </a:t>
            </a:r>
            <a:r>
              <a:rPr lang="ru-RU">
                <a:latin typeface="Arial"/>
                <a:ea typeface="Arial"/>
                <a:cs typeface="Arial"/>
                <a:sym typeface="Arial"/>
              </a:rPr>
              <a:t>upsampling из количества фреймов в количество сэмплов</a:t>
            </a:r>
            <a:r>
              <a:rPr lang="ru-RU">
                <a:latin typeface="Arial"/>
                <a:ea typeface="Arial"/>
                <a:cs typeface="Arial"/>
                <a:sym typeface="Arial"/>
              </a:rPr>
              <a:t> </a:t>
            </a:r>
            <a:endParaRPr>
              <a:latin typeface="Arial"/>
              <a:ea typeface="Arial"/>
              <a:cs typeface="Arial"/>
              <a:sym typeface="Arial"/>
            </a:endParaRPr>
          </a:p>
          <a:p>
            <a:pPr indent="-355600" lvl="0" marL="457200" rtl="0" algn="l">
              <a:spcBef>
                <a:spcPts val="1000"/>
              </a:spcBef>
              <a:spcAft>
                <a:spcPts val="0"/>
              </a:spcAft>
              <a:buSzPts val="2000"/>
              <a:buFont typeface="Arial"/>
              <a:buChar char="•"/>
            </a:pPr>
            <a:r>
              <a:rPr lang="ru-RU">
                <a:latin typeface="Arial"/>
                <a:ea typeface="Arial"/>
                <a:cs typeface="Arial"/>
                <a:sym typeface="Arial"/>
              </a:rPr>
              <a:t>CNN, состоит из:</a:t>
            </a:r>
            <a:endParaRPr>
              <a:latin typeface="Arial"/>
              <a:ea typeface="Arial"/>
              <a:cs typeface="Arial"/>
              <a:sym typeface="Arial"/>
            </a:endParaRPr>
          </a:p>
          <a:p>
            <a:pPr indent="-342900" lvl="0" marL="914400" rtl="0" algn="l">
              <a:spcBef>
                <a:spcPts val="0"/>
              </a:spcBef>
              <a:spcAft>
                <a:spcPts val="0"/>
              </a:spcAft>
              <a:buSzPts val="1800"/>
              <a:buFont typeface="Arial"/>
              <a:buChar char="-"/>
            </a:pPr>
            <a:r>
              <a:rPr lang="ru-RU" sz="1800">
                <a:latin typeface="Arial"/>
                <a:ea typeface="Arial"/>
                <a:cs typeface="Arial"/>
                <a:sym typeface="Arial"/>
              </a:rPr>
              <a:t>t</a:t>
            </a:r>
            <a:r>
              <a:rPr lang="ru-RU" sz="1800">
                <a:latin typeface="Arial"/>
                <a:ea typeface="Arial"/>
                <a:cs typeface="Arial"/>
                <a:sym typeface="Arial"/>
              </a:rPr>
              <a:t>ransposed convolution (upsampling)</a:t>
            </a:r>
            <a:endParaRPr sz="1800">
              <a:latin typeface="Arial"/>
              <a:ea typeface="Arial"/>
              <a:cs typeface="Arial"/>
              <a:sym typeface="Arial"/>
            </a:endParaRPr>
          </a:p>
          <a:p>
            <a:pPr indent="-342900" lvl="0" marL="914400" rtl="0" algn="l">
              <a:lnSpc>
                <a:spcPct val="150000"/>
              </a:lnSpc>
              <a:spcBef>
                <a:spcPts val="0"/>
              </a:spcBef>
              <a:spcAft>
                <a:spcPts val="0"/>
              </a:spcAft>
              <a:buSzPts val="1800"/>
              <a:buFont typeface="Arial"/>
              <a:buChar char="-"/>
            </a:pPr>
            <a:r>
              <a:rPr lang="ru-RU" sz="1800">
                <a:latin typeface="Arial"/>
                <a:ea typeface="Arial"/>
                <a:cs typeface="Arial"/>
                <a:sym typeface="Arial"/>
              </a:rPr>
              <a:t>MRF (multi-receptive field fusion): residual blocks со свертками с разной длиной ядер и dilation</a:t>
            </a:r>
            <a:endParaRPr sz="1800">
              <a:latin typeface="Arial"/>
              <a:ea typeface="Arial"/>
              <a:cs typeface="Arial"/>
              <a:sym typeface="Arial"/>
            </a:endParaRPr>
          </a:p>
          <a:p>
            <a:pPr indent="-355600" lvl="0" marL="457200" rtl="0" algn="l">
              <a:lnSpc>
                <a:spcPct val="150000"/>
              </a:lnSpc>
              <a:spcBef>
                <a:spcPts val="0"/>
              </a:spcBef>
              <a:spcAft>
                <a:spcPts val="0"/>
              </a:spcAft>
              <a:buSzPts val="2000"/>
              <a:buFont typeface="Arial"/>
              <a:buChar char="•"/>
            </a:pPr>
            <a:r>
              <a:rPr lang="ru-RU">
                <a:latin typeface="Arial"/>
                <a:ea typeface="Arial"/>
                <a:cs typeface="Arial"/>
                <a:sym typeface="Arial"/>
              </a:rPr>
              <a:t>не принимает на вход шум</a:t>
            </a:r>
            <a:endParaRPr>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pic>
        <p:nvPicPr>
          <p:cNvPr id="915" name="Google Shape;915;g39f8323a2ce_0_154"/>
          <p:cNvPicPr preferRelativeResize="0"/>
          <p:nvPr/>
        </p:nvPicPr>
        <p:blipFill>
          <a:blip r:embed="rId3">
            <a:alphaModFix/>
          </a:blip>
          <a:stretch>
            <a:fillRect/>
          </a:stretch>
        </p:blipFill>
        <p:spPr>
          <a:xfrm>
            <a:off x="7782450" y="180975"/>
            <a:ext cx="4409551" cy="3688750"/>
          </a:xfrm>
          <a:prstGeom prst="rect">
            <a:avLst/>
          </a:prstGeom>
          <a:noFill/>
          <a:ln>
            <a:noFill/>
          </a:ln>
        </p:spPr>
      </p:pic>
      <p:sp>
        <p:nvSpPr>
          <p:cNvPr id="916" name="Google Shape;916;g39f8323a2ce_0_154"/>
          <p:cNvSpPr txBox="1"/>
          <p:nvPr>
            <p:ph type="title"/>
          </p:nvPr>
        </p:nvSpPr>
        <p:spPr>
          <a:xfrm>
            <a:off x="626532" y="260359"/>
            <a:ext cx="10263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ru-RU"/>
              <a:t>HiFi-GAN (2020)</a:t>
            </a:r>
            <a:endParaRPr/>
          </a:p>
        </p:txBody>
      </p:sp>
      <p:sp>
        <p:nvSpPr>
          <p:cNvPr id="917" name="Google Shape;917;g39f8323a2ce_0_154"/>
          <p:cNvSpPr txBox="1"/>
          <p:nvPr>
            <p:ph idx="2" type="body"/>
          </p:nvPr>
        </p:nvSpPr>
        <p:spPr>
          <a:xfrm>
            <a:off x="504673" y="1585925"/>
            <a:ext cx="7551900" cy="4164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ru-RU">
                <a:latin typeface="Arial"/>
                <a:ea typeface="Arial"/>
                <a:cs typeface="Arial"/>
                <a:sym typeface="Arial"/>
              </a:rPr>
              <a:t>Вокодер: мел-спектрограмма → аудио</a:t>
            </a:r>
            <a:endParaRPr>
              <a:latin typeface="Arial"/>
              <a:ea typeface="Arial"/>
              <a:cs typeface="Arial"/>
              <a:sym typeface="Arial"/>
            </a:endParaRPr>
          </a:p>
          <a:p>
            <a:pPr indent="0" lvl="0" marL="0" rtl="0" algn="l">
              <a:spcBef>
                <a:spcPts val="1000"/>
              </a:spcBef>
              <a:spcAft>
                <a:spcPts val="0"/>
              </a:spcAft>
              <a:buNone/>
            </a:pPr>
            <a:r>
              <a:rPr lang="ru-RU">
                <a:latin typeface="Arial"/>
                <a:ea typeface="Arial"/>
                <a:cs typeface="Arial"/>
                <a:sym typeface="Arial"/>
              </a:rPr>
              <a:t>GAN: генератор + 2 дискриминатора</a:t>
            </a:r>
            <a:endParaRPr>
              <a:latin typeface="Arial"/>
              <a:ea typeface="Arial"/>
              <a:cs typeface="Arial"/>
              <a:sym typeface="Arial"/>
            </a:endParaRPr>
          </a:p>
          <a:p>
            <a:pPr indent="0" lvl="0" marL="0" rtl="0" algn="l">
              <a:spcBef>
                <a:spcPts val="1000"/>
              </a:spcBef>
              <a:spcAft>
                <a:spcPts val="0"/>
              </a:spcAft>
              <a:buNone/>
            </a:pPr>
            <a:r>
              <a:rPr b="1" lang="ru-RU">
                <a:latin typeface="Arial"/>
                <a:ea typeface="Arial"/>
                <a:cs typeface="Arial"/>
                <a:sym typeface="Arial"/>
              </a:rPr>
              <a:t>Дискриминатор:</a:t>
            </a:r>
            <a:r>
              <a:rPr lang="ru-RU">
                <a:latin typeface="Arial"/>
                <a:ea typeface="Arial"/>
                <a:cs typeface="Arial"/>
                <a:sym typeface="Arial"/>
              </a:rPr>
              <a:t> учесть периодичность аудио сигнала</a:t>
            </a:r>
            <a:r>
              <a:rPr lang="ru-RU">
                <a:latin typeface="Arial"/>
                <a:ea typeface="Arial"/>
                <a:cs typeface="Arial"/>
                <a:sym typeface="Arial"/>
              </a:rPr>
              <a:t> </a:t>
            </a:r>
            <a:endParaRPr>
              <a:latin typeface="Arial"/>
              <a:ea typeface="Arial"/>
              <a:cs typeface="Arial"/>
              <a:sym typeface="Arial"/>
            </a:endParaRPr>
          </a:p>
          <a:p>
            <a:pPr indent="-355600" lvl="0" marL="457200" rtl="0" algn="l">
              <a:spcBef>
                <a:spcPts val="1000"/>
              </a:spcBef>
              <a:spcAft>
                <a:spcPts val="0"/>
              </a:spcAft>
              <a:buSzPts val="2000"/>
              <a:buFont typeface="Arial"/>
              <a:buAutoNum type="arabicParenR"/>
            </a:pPr>
            <a:r>
              <a:rPr lang="ru-RU">
                <a:latin typeface="Arial"/>
                <a:ea typeface="Arial"/>
                <a:cs typeface="Arial"/>
                <a:sym typeface="Arial"/>
              </a:rPr>
              <a:t>Multi-period discriminator (MPD)</a:t>
            </a:r>
            <a:endParaRPr>
              <a:latin typeface="Arial"/>
              <a:ea typeface="Arial"/>
              <a:cs typeface="Arial"/>
              <a:sym typeface="Arial"/>
            </a:endParaRPr>
          </a:p>
          <a:p>
            <a:pPr indent="-342900" lvl="0" marL="914400" rtl="0" algn="l">
              <a:lnSpc>
                <a:spcPct val="115000"/>
              </a:lnSpc>
              <a:spcBef>
                <a:spcPts val="0"/>
              </a:spcBef>
              <a:spcAft>
                <a:spcPts val="0"/>
              </a:spcAft>
              <a:buSzPts val="1800"/>
              <a:buFont typeface="Arial"/>
              <a:buChar char="-"/>
            </a:pPr>
            <a:r>
              <a:rPr lang="ru-RU" sz="1800">
                <a:latin typeface="Arial"/>
                <a:ea typeface="Arial"/>
                <a:cs typeface="Arial"/>
                <a:sym typeface="Arial"/>
              </a:rPr>
              <a:t>обрабатывает </a:t>
            </a:r>
            <a:r>
              <a:rPr lang="ru-RU" sz="1800">
                <a:latin typeface="Arial"/>
                <a:ea typeface="Arial"/>
                <a:cs typeface="Arial"/>
                <a:sym typeface="Arial"/>
              </a:rPr>
              <a:t>сэмплы</a:t>
            </a:r>
            <a:r>
              <a:rPr lang="ru-RU" sz="1800">
                <a:latin typeface="Arial"/>
                <a:ea typeface="Arial"/>
                <a:cs typeface="Arial"/>
                <a:sym typeface="Arial"/>
              </a:rPr>
              <a:t> аудио с промежутками (например,каждый второй) </a:t>
            </a:r>
            <a:endParaRPr sz="1800">
              <a:latin typeface="Arial"/>
              <a:ea typeface="Arial"/>
              <a:cs typeface="Arial"/>
              <a:sym typeface="Arial"/>
            </a:endParaRPr>
          </a:p>
          <a:p>
            <a:pPr indent="-342900" lvl="0" marL="914400" rtl="0" algn="l">
              <a:lnSpc>
                <a:spcPct val="115000"/>
              </a:lnSpc>
              <a:spcBef>
                <a:spcPts val="0"/>
              </a:spcBef>
              <a:spcAft>
                <a:spcPts val="0"/>
              </a:spcAft>
              <a:buSzPts val="1800"/>
              <a:buFont typeface="Arial"/>
              <a:buChar char="-"/>
            </a:pPr>
            <a:r>
              <a:rPr lang="ru-RU" sz="1800">
                <a:latin typeface="Arial"/>
                <a:ea typeface="Arial"/>
                <a:cs typeface="Arial"/>
                <a:sym typeface="Arial"/>
              </a:rPr>
              <a:t>periods =</a:t>
            </a:r>
            <a:r>
              <a:rPr lang="ru-RU" sz="1800">
                <a:latin typeface="Arial"/>
                <a:ea typeface="Arial"/>
                <a:cs typeface="Arial"/>
                <a:sym typeface="Arial"/>
              </a:rPr>
              <a:t> [2, 3, 5, 7, 11]</a:t>
            </a:r>
            <a:r>
              <a:rPr lang="ru-RU" sz="1800">
                <a:latin typeface="Arial"/>
                <a:ea typeface="Arial"/>
                <a:cs typeface="Arial"/>
                <a:sym typeface="Arial"/>
              </a:rPr>
              <a:t> </a:t>
            </a:r>
            <a:endParaRPr sz="1800">
              <a:latin typeface="Arial"/>
              <a:ea typeface="Arial"/>
              <a:cs typeface="Arial"/>
              <a:sym typeface="Arial"/>
            </a:endParaRPr>
          </a:p>
          <a:p>
            <a:pPr indent="-342900" lvl="0" marL="914400" rtl="0" algn="l">
              <a:lnSpc>
                <a:spcPct val="115000"/>
              </a:lnSpc>
              <a:spcBef>
                <a:spcPts val="0"/>
              </a:spcBef>
              <a:spcAft>
                <a:spcPts val="0"/>
              </a:spcAft>
              <a:buSzPts val="1800"/>
              <a:buFont typeface="Arial"/>
              <a:buChar char="-"/>
            </a:pPr>
            <a:r>
              <a:rPr lang="ru-RU" sz="1800">
                <a:latin typeface="Arial"/>
                <a:ea typeface="Arial"/>
                <a:cs typeface="Arial"/>
                <a:sym typeface="Arial"/>
              </a:rPr>
              <a:t>CNN</a:t>
            </a:r>
            <a:endParaRPr sz="1800">
              <a:latin typeface="Arial"/>
              <a:ea typeface="Arial"/>
              <a:cs typeface="Arial"/>
              <a:sym typeface="Arial"/>
            </a:endParaRPr>
          </a:p>
          <a:p>
            <a:pPr indent="-381000" lvl="0" marL="457200" rtl="0" algn="l">
              <a:lnSpc>
                <a:spcPct val="100000"/>
              </a:lnSpc>
              <a:spcBef>
                <a:spcPts val="0"/>
              </a:spcBef>
              <a:spcAft>
                <a:spcPts val="0"/>
              </a:spcAft>
              <a:buSzPts val="2400"/>
              <a:buFont typeface="Arial"/>
              <a:buAutoNum type="arabicParenR" startAt="2"/>
            </a:pPr>
            <a:r>
              <a:rPr lang="ru-RU">
                <a:latin typeface="Arial"/>
                <a:ea typeface="Arial"/>
                <a:cs typeface="Arial"/>
                <a:sym typeface="Arial"/>
              </a:rPr>
              <a:t>Multi-Scale discriminator (MSD)</a:t>
            </a:r>
            <a:endParaRPr>
              <a:latin typeface="Arial"/>
              <a:ea typeface="Arial"/>
              <a:cs typeface="Arial"/>
              <a:sym typeface="Arial"/>
            </a:endParaRPr>
          </a:p>
          <a:p>
            <a:pPr indent="-342900" lvl="0" marL="914400" rtl="0" algn="l">
              <a:lnSpc>
                <a:spcPct val="115000"/>
              </a:lnSpc>
              <a:spcBef>
                <a:spcPts val="0"/>
              </a:spcBef>
              <a:spcAft>
                <a:spcPts val="0"/>
              </a:spcAft>
              <a:buSzPts val="1800"/>
              <a:buFont typeface="Arial"/>
              <a:buChar char="-"/>
            </a:pPr>
            <a:r>
              <a:rPr lang="ru-RU" sz="1800">
                <a:latin typeface="Arial"/>
                <a:ea typeface="Arial"/>
                <a:cs typeface="Arial"/>
                <a:sym typeface="Arial"/>
              </a:rPr>
              <a:t>работает с последовательностью </a:t>
            </a:r>
            <a:r>
              <a:rPr lang="ru-RU" sz="1800">
                <a:latin typeface="Arial"/>
                <a:ea typeface="Arial"/>
                <a:cs typeface="Arial"/>
                <a:sym typeface="Arial"/>
              </a:rPr>
              <a:t>агрегированной х2 average pooling, x4 avg pooling</a:t>
            </a:r>
            <a:r>
              <a:rPr lang="ru-RU" sz="1800">
                <a:latin typeface="Arial"/>
                <a:ea typeface="Arial"/>
                <a:cs typeface="Arial"/>
                <a:sym typeface="Arial"/>
              </a:rPr>
              <a:t> </a:t>
            </a:r>
            <a:endParaRPr sz="1800">
              <a:latin typeface="Arial"/>
              <a:ea typeface="Arial"/>
              <a:cs typeface="Arial"/>
              <a:sym typeface="Arial"/>
            </a:endParaRPr>
          </a:p>
          <a:p>
            <a:pPr indent="-342900" lvl="0" marL="914400" rtl="0" algn="l">
              <a:lnSpc>
                <a:spcPct val="115000"/>
              </a:lnSpc>
              <a:spcBef>
                <a:spcPts val="0"/>
              </a:spcBef>
              <a:spcAft>
                <a:spcPts val="0"/>
              </a:spcAft>
              <a:buSzPts val="1800"/>
              <a:buFont typeface="Arial"/>
              <a:buChar char="-"/>
            </a:pPr>
            <a:r>
              <a:rPr lang="ru-RU" sz="1800">
                <a:latin typeface="Arial"/>
                <a:ea typeface="Arial"/>
                <a:cs typeface="Arial"/>
                <a:sym typeface="Arial"/>
              </a:rPr>
              <a:t>CNN</a:t>
            </a:r>
            <a:endParaRPr sz="1600">
              <a:latin typeface="Arial"/>
              <a:ea typeface="Arial"/>
              <a:cs typeface="Arial"/>
              <a:sym typeface="Arial"/>
            </a:endParaRPr>
          </a:p>
        </p:txBody>
      </p:sp>
      <p:pic>
        <p:nvPicPr>
          <p:cNvPr id="918" name="Google Shape;918;g39f8323a2ce_0_154"/>
          <p:cNvPicPr preferRelativeResize="0"/>
          <p:nvPr/>
        </p:nvPicPr>
        <p:blipFill>
          <a:blip r:embed="rId4">
            <a:alphaModFix/>
          </a:blip>
          <a:stretch>
            <a:fillRect/>
          </a:stretch>
        </p:blipFill>
        <p:spPr>
          <a:xfrm>
            <a:off x="7782450" y="3923286"/>
            <a:ext cx="4002100" cy="276273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pic>
        <p:nvPicPr>
          <p:cNvPr id="923" name="Google Shape;923;g39f8323a2ce_0_141"/>
          <p:cNvPicPr preferRelativeResize="0"/>
          <p:nvPr/>
        </p:nvPicPr>
        <p:blipFill>
          <a:blip r:embed="rId3">
            <a:alphaModFix/>
          </a:blip>
          <a:stretch>
            <a:fillRect/>
          </a:stretch>
        </p:blipFill>
        <p:spPr>
          <a:xfrm>
            <a:off x="1401910" y="4823479"/>
            <a:ext cx="3090115" cy="600600"/>
          </a:xfrm>
          <a:prstGeom prst="rect">
            <a:avLst/>
          </a:prstGeom>
          <a:noFill/>
          <a:ln>
            <a:noFill/>
          </a:ln>
        </p:spPr>
      </p:pic>
      <p:sp>
        <p:nvSpPr>
          <p:cNvPr id="924" name="Google Shape;924;g39f8323a2ce_0_141"/>
          <p:cNvSpPr txBox="1"/>
          <p:nvPr>
            <p:ph type="title"/>
          </p:nvPr>
        </p:nvSpPr>
        <p:spPr>
          <a:xfrm>
            <a:off x="626532" y="260359"/>
            <a:ext cx="10263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ru-RU"/>
              <a:t>HiFi-GAN (2020)</a:t>
            </a:r>
            <a:endParaRPr/>
          </a:p>
        </p:txBody>
      </p:sp>
      <p:sp>
        <p:nvSpPr>
          <p:cNvPr id="925" name="Google Shape;925;g39f8323a2ce_0_141"/>
          <p:cNvSpPr txBox="1"/>
          <p:nvPr>
            <p:ph idx="2" type="body"/>
          </p:nvPr>
        </p:nvSpPr>
        <p:spPr>
          <a:xfrm>
            <a:off x="504675" y="1738325"/>
            <a:ext cx="5913000" cy="4955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ru-RU">
                <a:latin typeface="Arial"/>
                <a:ea typeface="Arial"/>
                <a:cs typeface="Arial"/>
                <a:sym typeface="Arial"/>
              </a:rPr>
              <a:t>Вокодер: мел-спектрограмма → аудио</a:t>
            </a:r>
            <a:endParaRPr>
              <a:latin typeface="Arial"/>
              <a:ea typeface="Arial"/>
              <a:cs typeface="Arial"/>
              <a:sym typeface="Arial"/>
            </a:endParaRPr>
          </a:p>
          <a:p>
            <a:pPr indent="0" lvl="0" marL="0" rtl="0" algn="l">
              <a:spcBef>
                <a:spcPts val="1000"/>
              </a:spcBef>
              <a:spcAft>
                <a:spcPts val="0"/>
              </a:spcAft>
              <a:buNone/>
            </a:pPr>
            <a:r>
              <a:rPr lang="ru-RU">
                <a:latin typeface="Arial"/>
                <a:ea typeface="Arial"/>
                <a:cs typeface="Arial"/>
                <a:sym typeface="Arial"/>
              </a:rPr>
              <a:t>GAN: генератор + 2 дискриминатора</a:t>
            </a:r>
            <a:endParaRPr>
              <a:latin typeface="Arial"/>
              <a:ea typeface="Arial"/>
              <a:cs typeface="Arial"/>
              <a:sym typeface="Arial"/>
            </a:endParaRPr>
          </a:p>
          <a:p>
            <a:pPr indent="0" lvl="0" marL="0" rtl="0" algn="l">
              <a:spcBef>
                <a:spcPts val="1000"/>
              </a:spcBef>
              <a:spcAft>
                <a:spcPts val="0"/>
              </a:spcAft>
              <a:buNone/>
            </a:pPr>
            <a:r>
              <a:rPr b="1" lang="ru-RU">
                <a:latin typeface="Arial"/>
                <a:ea typeface="Arial"/>
                <a:cs typeface="Arial"/>
                <a:sym typeface="Arial"/>
              </a:rPr>
              <a:t>Loss</a:t>
            </a:r>
            <a:r>
              <a:rPr lang="ru-RU">
                <a:latin typeface="Arial"/>
                <a:ea typeface="Arial"/>
                <a:cs typeface="Arial"/>
                <a:sym typeface="Arial"/>
              </a:rPr>
              <a:t>:</a:t>
            </a:r>
            <a:endParaRPr>
              <a:latin typeface="Arial"/>
              <a:ea typeface="Arial"/>
              <a:cs typeface="Arial"/>
              <a:sym typeface="Arial"/>
            </a:endParaRPr>
          </a:p>
          <a:p>
            <a:pPr indent="-355600" lvl="0" marL="457200" rtl="0" algn="l">
              <a:spcBef>
                <a:spcPts val="1000"/>
              </a:spcBef>
              <a:spcAft>
                <a:spcPts val="0"/>
              </a:spcAft>
              <a:buSzPts val="2000"/>
              <a:buFont typeface="Arial"/>
              <a:buChar char="-"/>
            </a:pPr>
            <a:r>
              <a:rPr lang="ru-RU">
                <a:latin typeface="Arial"/>
                <a:ea typeface="Arial"/>
                <a:cs typeface="Arial"/>
                <a:sym typeface="Arial"/>
              </a:rPr>
              <a:t>adversarial</a:t>
            </a:r>
            <a:endParaRPr>
              <a:latin typeface="Arial"/>
              <a:ea typeface="Arial"/>
              <a:cs typeface="Arial"/>
              <a:sym typeface="Arial"/>
            </a:endParaRPr>
          </a:p>
          <a:p>
            <a:pPr indent="0" lvl="0" marL="0" rtl="0" algn="l">
              <a:spcBef>
                <a:spcPts val="1000"/>
              </a:spcBef>
              <a:spcAft>
                <a:spcPts val="0"/>
              </a:spcAft>
              <a:buNone/>
            </a:pPr>
            <a:r>
              <a:t/>
            </a:r>
            <a:endParaRPr>
              <a:latin typeface="Arial"/>
              <a:ea typeface="Arial"/>
              <a:cs typeface="Arial"/>
              <a:sym typeface="Arial"/>
            </a:endParaRPr>
          </a:p>
          <a:p>
            <a:pPr indent="0" lvl="0" marL="0" rtl="0" algn="l">
              <a:spcBef>
                <a:spcPts val="1000"/>
              </a:spcBef>
              <a:spcAft>
                <a:spcPts val="0"/>
              </a:spcAft>
              <a:buNone/>
            </a:pPr>
            <a:r>
              <a:t/>
            </a:r>
            <a:endParaRPr>
              <a:latin typeface="Arial"/>
              <a:ea typeface="Arial"/>
              <a:cs typeface="Arial"/>
              <a:sym typeface="Arial"/>
            </a:endParaRPr>
          </a:p>
          <a:p>
            <a:pPr indent="0" lvl="0" marL="0" rtl="0" algn="l">
              <a:spcBef>
                <a:spcPts val="1000"/>
              </a:spcBef>
              <a:spcAft>
                <a:spcPts val="0"/>
              </a:spcAft>
              <a:buNone/>
            </a:pPr>
            <a:r>
              <a:t/>
            </a:r>
            <a:endParaRPr>
              <a:latin typeface="Arial"/>
              <a:ea typeface="Arial"/>
              <a:cs typeface="Arial"/>
              <a:sym typeface="Arial"/>
            </a:endParaRPr>
          </a:p>
          <a:p>
            <a:pPr indent="-355600" lvl="0" marL="457200" rtl="0" algn="l">
              <a:spcBef>
                <a:spcPts val="1000"/>
              </a:spcBef>
              <a:spcAft>
                <a:spcPts val="0"/>
              </a:spcAft>
              <a:buSzPts val="2000"/>
              <a:buFont typeface="Arial"/>
              <a:buChar char="-"/>
            </a:pPr>
            <a:r>
              <a:rPr lang="ru-RU">
                <a:latin typeface="Arial"/>
                <a:ea typeface="Arial"/>
                <a:cs typeface="Arial"/>
                <a:sym typeface="Arial"/>
              </a:rPr>
              <a:t>mel-spectrogram loss (для генератора)</a:t>
            </a:r>
            <a:endParaRPr>
              <a:latin typeface="Arial"/>
              <a:ea typeface="Arial"/>
              <a:cs typeface="Arial"/>
              <a:sym typeface="Arial"/>
            </a:endParaRPr>
          </a:p>
          <a:p>
            <a:pPr indent="0" lvl="0" marL="457200" rtl="0" algn="l">
              <a:spcBef>
                <a:spcPts val="1000"/>
              </a:spcBef>
              <a:spcAft>
                <a:spcPts val="0"/>
              </a:spcAft>
              <a:buNone/>
            </a:pPr>
            <a:r>
              <a:t/>
            </a:r>
            <a:endParaRPr>
              <a:latin typeface="Arial"/>
              <a:ea typeface="Arial"/>
              <a:cs typeface="Arial"/>
              <a:sym typeface="Arial"/>
            </a:endParaRPr>
          </a:p>
          <a:p>
            <a:pPr indent="-355600" lvl="0" marL="457200" rtl="0" algn="l">
              <a:spcBef>
                <a:spcPts val="1000"/>
              </a:spcBef>
              <a:spcAft>
                <a:spcPts val="0"/>
              </a:spcAft>
              <a:buSzPts val="2000"/>
              <a:buFont typeface="Arial"/>
              <a:buChar char="-"/>
            </a:pPr>
            <a:r>
              <a:rPr lang="ru-RU">
                <a:latin typeface="Arial"/>
                <a:ea typeface="Arial"/>
                <a:cs typeface="Arial"/>
                <a:sym typeface="Arial"/>
              </a:rPr>
              <a:t>feature matching loss (для генератора)</a:t>
            </a:r>
            <a:endParaRPr>
              <a:latin typeface="Arial"/>
              <a:ea typeface="Arial"/>
              <a:cs typeface="Arial"/>
              <a:sym typeface="Arial"/>
            </a:endParaRPr>
          </a:p>
          <a:p>
            <a:pPr indent="0" lvl="0" marL="457200" rtl="0" algn="l">
              <a:spcBef>
                <a:spcPts val="1000"/>
              </a:spcBef>
              <a:spcAft>
                <a:spcPts val="0"/>
              </a:spcAft>
              <a:buNone/>
            </a:pPr>
            <a:r>
              <a:t/>
            </a:r>
            <a:endParaRPr>
              <a:latin typeface="Arial"/>
              <a:ea typeface="Arial"/>
              <a:cs typeface="Arial"/>
              <a:sym typeface="Arial"/>
            </a:endParaRPr>
          </a:p>
        </p:txBody>
      </p:sp>
      <p:sp>
        <p:nvSpPr>
          <p:cNvPr id="926" name="Google Shape;926;g39f8323a2ce_0_141"/>
          <p:cNvSpPr txBox="1"/>
          <p:nvPr>
            <p:ph idx="3" type="body"/>
          </p:nvPr>
        </p:nvSpPr>
        <p:spPr>
          <a:xfrm>
            <a:off x="8612202" y="5741575"/>
            <a:ext cx="1806000" cy="600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ru-RU" u="sng">
                <a:solidFill>
                  <a:schemeClr val="hlink"/>
                </a:solidFill>
                <a:hlinkClick r:id="rId4"/>
              </a:rPr>
              <a:t>Paper</a:t>
            </a:r>
            <a:r>
              <a:rPr lang="ru-RU"/>
              <a:t>,</a:t>
            </a:r>
            <a:r>
              <a:rPr lang="ru-RU" u="sng">
                <a:solidFill>
                  <a:schemeClr val="hlink"/>
                </a:solidFill>
                <a:hlinkClick r:id="rId5"/>
              </a:rPr>
              <a:t>github</a:t>
            </a:r>
            <a:r>
              <a:rPr lang="ru-RU"/>
              <a:t> </a:t>
            </a:r>
            <a:endParaRPr/>
          </a:p>
        </p:txBody>
      </p:sp>
      <p:sp>
        <p:nvSpPr>
          <p:cNvPr id="927" name="Google Shape;927;g39f8323a2ce_0_141"/>
          <p:cNvSpPr/>
          <p:nvPr/>
        </p:nvSpPr>
        <p:spPr>
          <a:xfrm>
            <a:off x="6191250" y="1706575"/>
            <a:ext cx="6000900" cy="403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pic>
        <p:nvPicPr>
          <p:cNvPr id="928" name="Google Shape;928;g39f8323a2ce_0_141"/>
          <p:cNvPicPr preferRelativeResize="0"/>
          <p:nvPr/>
        </p:nvPicPr>
        <p:blipFill>
          <a:blip r:embed="rId6">
            <a:alphaModFix/>
          </a:blip>
          <a:stretch>
            <a:fillRect/>
          </a:stretch>
        </p:blipFill>
        <p:spPr>
          <a:xfrm>
            <a:off x="6169095" y="1897522"/>
            <a:ext cx="5912914" cy="3248161"/>
          </a:xfrm>
          <a:prstGeom prst="rect">
            <a:avLst/>
          </a:prstGeom>
          <a:noFill/>
          <a:ln>
            <a:noFill/>
          </a:ln>
        </p:spPr>
      </p:pic>
      <p:sp>
        <p:nvSpPr>
          <p:cNvPr id="929" name="Google Shape;929;g39f8323a2ce_0_141"/>
          <p:cNvSpPr txBox="1"/>
          <p:nvPr>
            <p:ph idx="3" type="body"/>
          </p:nvPr>
        </p:nvSpPr>
        <p:spPr>
          <a:xfrm>
            <a:off x="7124525" y="5215125"/>
            <a:ext cx="4319100" cy="2751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ru-RU"/>
              <a:t>картинка позаимствована </a:t>
            </a:r>
            <a:r>
              <a:rPr lang="ru-RU" u="sng">
                <a:solidFill>
                  <a:schemeClr val="hlink"/>
                </a:solidFill>
                <a:hlinkClick r:id="rId7"/>
              </a:rPr>
              <a:t>отсюда</a:t>
            </a:r>
            <a:endParaRPr/>
          </a:p>
        </p:txBody>
      </p:sp>
      <p:pic>
        <p:nvPicPr>
          <p:cNvPr id="930" name="Google Shape;930;g39f8323a2ce_0_141"/>
          <p:cNvPicPr preferRelativeResize="0"/>
          <p:nvPr/>
        </p:nvPicPr>
        <p:blipFill>
          <a:blip r:embed="rId8">
            <a:alphaModFix/>
          </a:blip>
          <a:stretch>
            <a:fillRect/>
          </a:stretch>
        </p:blipFill>
        <p:spPr>
          <a:xfrm>
            <a:off x="1228375" y="3348850"/>
            <a:ext cx="4022200" cy="1191400"/>
          </a:xfrm>
          <a:prstGeom prst="rect">
            <a:avLst/>
          </a:prstGeom>
          <a:noFill/>
          <a:ln>
            <a:noFill/>
          </a:ln>
        </p:spPr>
      </p:pic>
      <p:pic>
        <p:nvPicPr>
          <p:cNvPr id="931" name="Google Shape;931;g39f8323a2ce_0_141"/>
          <p:cNvPicPr preferRelativeResize="0"/>
          <p:nvPr/>
        </p:nvPicPr>
        <p:blipFill>
          <a:blip r:embed="rId9">
            <a:alphaModFix/>
          </a:blip>
          <a:stretch>
            <a:fillRect/>
          </a:stretch>
        </p:blipFill>
        <p:spPr>
          <a:xfrm>
            <a:off x="1401900" y="5741575"/>
            <a:ext cx="3528524" cy="6006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g39f8323a2ce_0_169"/>
          <p:cNvSpPr txBox="1"/>
          <p:nvPr>
            <p:ph type="title"/>
          </p:nvPr>
        </p:nvSpPr>
        <p:spPr>
          <a:xfrm>
            <a:off x="626532" y="260359"/>
            <a:ext cx="10263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ru-RU"/>
              <a:t>HiFi-GAN (2020)</a:t>
            </a:r>
            <a:endParaRPr/>
          </a:p>
        </p:txBody>
      </p:sp>
      <p:sp>
        <p:nvSpPr>
          <p:cNvPr id="937" name="Google Shape;937;g39f8323a2ce_0_169"/>
          <p:cNvSpPr txBox="1"/>
          <p:nvPr>
            <p:ph idx="2" type="body"/>
          </p:nvPr>
        </p:nvSpPr>
        <p:spPr>
          <a:xfrm>
            <a:off x="504675" y="1738325"/>
            <a:ext cx="6731700" cy="4603800"/>
          </a:xfrm>
          <a:prstGeom prst="rect">
            <a:avLst/>
          </a:prstGeom>
        </p:spPr>
        <p:txBody>
          <a:bodyPr anchorCtr="0" anchor="t" bIns="45700" lIns="91425" spcFirstLastPara="1" rIns="91425" wrap="square" tIns="45700">
            <a:normAutofit/>
          </a:bodyPr>
          <a:lstStyle/>
          <a:p>
            <a:pPr indent="-342900" lvl="0" marL="457200" rtl="0" algn="l">
              <a:lnSpc>
                <a:spcPct val="150000"/>
              </a:lnSpc>
              <a:spcBef>
                <a:spcPts val="0"/>
              </a:spcBef>
              <a:spcAft>
                <a:spcPts val="0"/>
              </a:spcAft>
              <a:buSzPts val="1800"/>
              <a:buChar char="❏"/>
            </a:pPr>
            <a:r>
              <a:rPr lang="ru-RU" sz="1800" u="sng">
                <a:latin typeface="Arial"/>
                <a:ea typeface="Arial"/>
                <a:cs typeface="Arial"/>
                <a:sym typeface="Arial"/>
              </a:rPr>
              <a:t>Ресурсы</a:t>
            </a:r>
            <a:r>
              <a:rPr lang="ru-RU" sz="1800">
                <a:latin typeface="Arial"/>
                <a:ea typeface="Arial"/>
                <a:cs typeface="Arial"/>
                <a:sym typeface="Arial"/>
              </a:rPr>
              <a:t>: 1 GPU</a:t>
            </a:r>
            <a:endParaRPr sz="1800">
              <a:latin typeface="Arial"/>
              <a:ea typeface="Arial"/>
              <a:cs typeface="Arial"/>
              <a:sym typeface="Arial"/>
            </a:endParaRPr>
          </a:p>
          <a:p>
            <a:pPr indent="-342900" lvl="0" marL="457200" rtl="0" algn="l">
              <a:lnSpc>
                <a:spcPct val="150000"/>
              </a:lnSpc>
              <a:spcBef>
                <a:spcPts val="0"/>
              </a:spcBef>
              <a:spcAft>
                <a:spcPts val="0"/>
              </a:spcAft>
              <a:buSzPts val="1800"/>
              <a:buChar char="❏"/>
            </a:pPr>
            <a:r>
              <a:rPr lang="ru-RU" sz="1800" u="sng">
                <a:latin typeface="Arial"/>
                <a:ea typeface="Arial"/>
                <a:cs typeface="Arial"/>
                <a:sym typeface="Arial"/>
              </a:rPr>
              <a:t>Данные</a:t>
            </a:r>
            <a:r>
              <a:rPr lang="ru-RU" sz="1800">
                <a:latin typeface="Arial"/>
                <a:ea typeface="Arial"/>
                <a:cs typeface="Arial"/>
                <a:sym typeface="Arial"/>
              </a:rPr>
              <a:t>: </a:t>
            </a:r>
            <a:endParaRPr sz="1800">
              <a:latin typeface="Arial"/>
              <a:ea typeface="Arial"/>
              <a:cs typeface="Arial"/>
              <a:sym typeface="Arial"/>
            </a:endParaRPr>
          </a:p>
          <a:p>
            <a:pPr indent="0" lvl="0" marL="457200" rtl="0" algn="l">
              <a:lnSpc>
                <a:spcPct val="115000"/>
              </a:lnSpc>
              <a:spcBef>
                <a:spcPts val="0"/>
              </a:spcBef>
              <a:spcAft>
                <a:spcPts val="0"/>
              </a:spcAft>
              <a:buNone/>
            </a:pPr>
            <a:r>
              <a:rPr lang="ru-RU" sz="1800">
                <a:latin typeface="Arial"/>
                <a:ea typeface="Arial"/>
                <a:cs typeface="Arial"/>
                <a:sym typeface="Arial"/>
              </a:rPr>
              <a:t>- 24 часа, один женский голос LJSpeech</a:t>
            </a:r>
            <a:endParaRPr sz="1800">
              <a:latin typeface="Arial"/>
              <a:ea typeface="Arial"/>
              <a:cs typeface="Arial"/>
              <a:sym typeface="Arial"/>
            </a:endParaRPr>
          </a:p>
          <a:p>
            <a:pPr indent="0" lvl="0" marL="457200" rtl="0" algn="l">
              <a:lnSpc>
                <a:spcPct val="115000"/>
              </a:lnSpc>
              <a:spcBef>
                <a:spcPts val="0"/>
              </a:spcBef>
              <a:spcAft>
                <a:spcPts val="0"/>
              </a:spcAft>
              <a:buNone/>
            </a:pPr>
            <a:r>
              <a:rPr lang="ru-RU" sz="1800">
                <a:latin typeface="Arial"/>
                <a:ea typeface="Arial"/>
                <a:cs typeface="Arial"/>
                <a:sym typeface="Arial"/>
              </a:rPr>
              <a:t>- 44 часа, 109 голосов, VCTK</a:t>
            </a:r>
            <a:endParaRPr sz="1800">
              <a:latin typeface="Arial"/>
              <a:ea typeface="Arial"/>
              <a:cs typeface="Arial"/>
              <a:sym typeface="Arial"/>
            </a:endParaRPr>
          </a:p>
          <a:p>
            <a:pPr indent="-342900" lvl="0" marL="457200" rtl="0" algn="l">
              <a:spcBef>
                <a:spcPts val="1000"/>
              </a:spcBef>
              <a:spcAft>
                <a:spcPts val="0"/>
              </a:spcAft>
              <a:buSzPts val="1800"/>
              <a:buFont typeface="Arial"/>
              <a:buChar char="❏"/>
            </a:pPr>
            <a:r>
              <a:rPr lang="ru-RU" sz="1800">
                <a:latin typeface="Arial"/>
                <a:ea typeface="Arial"/>
                <a:cs typeface="Arial"/>
                <a:sym typeface="Arial"/>
              </a:rPr>
              <a:t> Частота семплирования 22kHz</a:t>
            </a:r>
            <a:endParaRPr sz="1800">
              <a:latin typeface="Arial"/>
              <a:ea typeface="Arial"/>
              <a:cs typeface="Arial"/>
              <a:sym typeface="Arial"/>
            </a:endParaRPr>
          </a:p>
          <a:p>
            <a:pPr indent="0" lvl="0" marL="457200" rtl="0" algn="l">
              <a:spcBef>
                <a:spcPts val="1000"/>
              </a:spcBef>
              <a:spcAft>
                <a:spcPts val="0"/>
              </a:spcAft>
              <a:buNone/>
            </a:pPr>
            <a:r>
              <a:t/>
            </a:r>
            <a:endParaRPr>
              <a:latin typeface="Arial"/>
              <a:ea typeface="Arial"/>
              <a:cs typeface="Arial"/>
              <a:sym typeface="Arial"/>
            </a:endParaRPr>
          </a:p>
          <a:p>
            <a:pPr indent="0" lvl="0" marL="457200" rtl="0" algn="l">
              <a:spcBef>
                <a:spcPts val="1000"/>
              </a:spcBef>
              <a:spcAft>
                <a:spcPts val="0"/>
              </a:spcAft>
              <a:buNone/>
            </a:pPr>
            <a:r>
              <a:t/>
            </a:r>
            <a:endParaRPr>
              <a:latin typeface="Arial"/>
              <a:ea typeface="Arial"/>
              <a:cs typeface="Arial"/>
              <a:sym typeface="Arial"/>
            </a:endParaRPr>
          </a:p>
        </p:txBody>
      </p:sp>
      <p:sp>
        <p:nvSpPr>
          <p:cNvPr id="938" name="Google Shape;938;g39f8323a2ce_0_169"/>
          <p:cNvSpPr/>
          <p:nvPr/>
        </p:nvSpPr>
        <p:spPr>
          <a:xfrm>
            <a:off x="6191250" y="1706575"/>
            <a:ext cx="6000900" cy="403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pic>
        <p:nvPicPr>
          <p:cNvPr id="939" name="Google Shape;939;g39f8323a2ce_0_169"/>
          <p:cNvPicPr preferRelativeResize="0"/>
          <p:nvPr/>
        </p:nvPicPr>
        <p:blipFill>
          <a:blip r:embed="rId3">
            <a:alphaModFix/>
          </a:blip>
          <a:stretch>
            <a:fillRect/>
          </a:stretch>
        </p:blipFill>
        <p:spPr>
          <a:xfrm>
            <a:off x="1494900" y="3778150"/>
            <a:ext cx="9929801" cy="30798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g39f8323a2ce_0_182"/>
          <p:cNvSpPr txBox="1"/>
          <p:nvPr>
            <p:ph type="title"/>
          </p:nvPr>
        </p:nvSpPr>
        <p:spPr>
          <a:xfrm>
            <a:off x="626532" y="260359"/>
            <a:ext cx="102639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ru-RU"/>
              <a:t>HiFi-GAN (2020)</a:t>
            </a:r>
            <a:endParaRPr/>
          </a:p>
        </p:txBody>
      </p:sp>
      <p:sp>
        <p:nvSpPr>
          <p:cNvPr id="945" name="Google Shape;945;g39f8323a2ce_0_182"/>
          <p:cNvSpPr txBox="1"/>
          <p:nvPr>
            <p:ph idx="2" type="body"/>
          </p:nvPr>
        </p:nvSpPr>
        <p:spPr>
          <a:xfrm>
            <a:off x="2049400" y="2090900"/>
            <a:ext cx="2289300" cy="6777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ru-RU">
                <a:latin typeface="Arial"/>
                <a:ea typeface="Arial"/>
                <a:cs typeface="Arial"/>
                <a:sym typeface="Arial"/>
              </a:rPr>
              <a:t>Unseen speakers</a:t>
            </a:r>
            <a:endParaRPr>
              <a:latin typeface="Arial"/>
              <a:ea typeface="Arial"/>
              <a:cs typeface="Arial"/>
              <a:sym typeface="Arial"/>
            </a:endParaRPr>
          </a:p>
        </p:txBody>
      </p:sp>
      <p:sp>
        <p:nvSpPr>
          <p:cNvPr id="946" name="Google Shape;946;g39f8323a2ce_0_182"/>
          <p:cNvSpPr/>
          <p:nvPr/>
        </p:nvSpPr>
        <p:spPr>
          <a:xfrm>
            <a:off x="6191250" y="1706575"/>
            <a:ext cx="6000900" cy="4035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pic>
        <p:nvPicPr>
          <p:cNvPr id="947" name="Google Shape;947;g39f8323a2ce_0_182"/>
          <p:cNvPicPr preferRelativeResize="0"/>
          <p:nvPr/>
        </p:nvPicPr>
        <p:blipFill>
          <a:blip r:embed="rId3">
            <a:alphaModFix/>
          </a:blip>
          <a:stretch>
            <a:fillRect/>
          </a:stretch>
        </p:blipFill>
        <p:spPr>
          <a:xfrm>
            <a:off x="1231900" y="2609450"/>
            <a:ext cx="3924299" cy="3132125"/>
          </a:xfrm>
          <a:prstGeom prst="rect">
            <a:avLst/>
          </a:prstGeom>
          <a:noFill/>
          <a:ln>
            <a:noFill/>
          </a:ln>
        </p:spPr>
      </p:pic>
      <p:pic>
        <p:nvPicPr>
          <p:cNvPr id="948" name="Google Shape;948;g39f8323a2ce_0_182"/>
          <p:cNvPicPr preferRelativeResize="0"/>
          <p:nvPr/>
        </p:nvPicPr>
        <p:blipFill>
          <a:blip r:embed="rId4">
            <a:alphaModFix/>
          </a:blip>
          <a:stretch>
            <a:fillRect/>
          </a:stretch>
        </p:blipFill>
        <p:spPr>
          <a:xfrm>
            <a:off x="6337312" y="2609450"/>
            <a:ext cx="4968875" cy="3853676"/>
          </a:xfrm>
          <a:prstGeom prst="rect">
            <a:avLst/>
          </a:prstGeom>
          <a:noFill/>
          <a:ln>
            <a:noFill/>
          </a:ln>
        </p:spPr>
      </p:pic>
      <p:sp>
        <p:nvSpPr>
          <p:cNvPr id="949" name="Google Shape;949;g39f8323a2ce_0_182"/>
          <p:cNvSpPr txBox="1"/>
          <p:nvPr>
            <p:ph idx="2" type="body"/>
          </p:nvPr>
        </p:nvSpPr>
        <p:spPr>
          <a:xfrm>
            <a:off x="7344538" y="2090900"/>
            <a:ext cx="2954400" cy="3594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ru-RU">
                <a:latin typeface="Arial"/>
                <a:ea typeface="Arial"/>
                <a:cs typeface="Arial"/>
                <a:sym typeface="Arial"/>
              </a:rPr>
              <a:t>Tacotron2 + HiFi-GAN</a:t>
            </a:r>
            <a:endParaRPr>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9"/>
          <p:cNvSpPr txBox="1"/>
          <p:nvPr>
            <p:ph idx="1" type="subTitle"/>
          </p:nvPr>
        </p:nvSpPr>
        <p:spPr>
          <a:xfrm>
            <a:off x="5107039" y="3843573"/>
            <a:ext cx="5174255" cy="92541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EDECED"/>
              </a:buClr>
              <a:buSzPts val="1800"/>
              <a:buNone/>
            </a:pPr>
            <a:r>
              <a:rPr lang="ru-RU"/>
              <a:t>sadekova.t.r@gmail.com</a:t>
            </a:r>
            <a:endParaRPr/>
          </a:p>
        </p:txBody>
      </p:sp>
      <p:sp>
        <p:nvSpPr>
          <p:cNvPr id="955" name="Google Shape;955;p9"/>
          <p:cNvSpPr txBox="1"/>
          <p:nvPr>
            <p:ph idx="2" type="body"/>
          </p:nvPr>
        </p:nvSpPr>
        <p:spPr>
          <a:xfrm>
            <a:off x="5107039" y="1754562"/>
            <a:ext cx="7428113" cy="1500187"/>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Clr>
                <a:srgbClr val="EDECED"/>
              </a:buClr>
              <a:buSzPct val="100000"/>
              <a:buNone/>
            </a:pPr>
            <a:r>
              <a:rPr lang="ru-RU"/>
              <a:t>Спасибо </a:t>
            </a:r>
            <a:endParaRPr/>
          </a:p>
          <a:p>
            <a:pPr indent="0" lvl="0" marL="0" rtl="0" algn="l">
              <a:lnSpc>
                <a:spcPct val="90000"/>
              </a:lnSpc>
              <a:spcBef>
                <a:spcPts val="1000"/>
              </a:spcBef>
              <a:spcAft>
                <a:spcPts val="0"/>
              </a:spcAft>
              <a:buClr>
                <a:srgbClr val="EDECED"/>
              </a:buClr>
              <a:buSzPct val="100000"/>
              <a:buNone/>
            </a:pPr>
            <a:r>
              <a:rPr lang="ru-RU"/>
              <a:t>за внимание!</a:t>
            </a:r>
            <a:endParaRPr/>
          </a:p>
        </p:txBody>
      </p:sp>
      <p:sp>
        <p:nvSpPr>
          <p:cNvPr id="956" name="Google Shape;956;p9"/>
          <p:cNvSpPr txBox="1"/>
          <p:nvPr>
            <p:ph idx="4" type="body"/>
          </p:nvPr>
        </p:nvSpPr>
        <p:spPr>
          <a:xfrm>
            <a:off x="663974" y="4731199"/>
            <a:ext cx="3599946" cy="70836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EDECED"/>
              </a:buClr>
              <a:buSzPts val="2400"/>
              <a:buNone/>
            </a:pPr>
            <a:r>
              <a:rPr lang="ru-RU"/>
              <a:t>Садекова Таснима</a:t>
            </a:r>
            <a:endParaRPr/>
          </a:p>
        </p:txBody>
      </p:sp>
      <p:sp>
        <p:nvSpPr>
          <p:cNvPr id="957" name="Google Shape;957;p9"/>
          <p:cNvSpPr txBox="1"/>
          <p:nvPr>
            <p:ph idx="5" type="body"/>
          </p:nvPr>
        </p:nvSpPr>
        <p:spPr>
          <a:xfrm>
            <a:off x="663975" y="5650187"/>
            <a:ext cx="3599946" cy="600555"/>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EDECED"/>
              </a:buClr>
              <a:buSzPts val="1400"/>
              <a:buNone/>
            </a:pPr>
            <a:r>
              <a:rPr lang="ru-RU"/>
              <a:t>Huawei</a:t>
            </a:r>
            <a:endParaRPr/>
          </a:p>
        </p:txBody>
      </p:sp>
      <p:sp>
        <p:nvSpPr>
          <p:cNvPr id="958" name="Google Shape;958;p9"/>
          <p:cNvSpPr txBox="1"/>
          <p:nvPr>
            <p:ph idx="6" type="body"/>
          </p:nvPr>
        </p:nvSpPr>
        <p:spPr>
          <a:xfrm>
            <a:off x="10639741" y="6230538"/>
            <a:ext cx="1294637" cy="345875"/>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Clr>
                <a:srgbClr val="EDECED"/>
              </a:buClr>
              <a:buSzPts val="20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39f544baa39_0_152"/>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История. Voder </a:t>
            </a:r>
            <a:endParaRPr/>
          </a:p>
        </p:txBody>
      </p:sp>
      <p:sp>
        <p:nvSpPr>
          <p:cNvPr id="147" name="Google Shape;147;g39f544baa39_0_152"/>
          <p:cNvSpPr/>
          <p:nvPr/>
        </p:nvSpPr>
        <p:spPr>
          <a:xfrm>
            <a:off x="569125" y="1641600"/>
            <a:ext cx="9006600" cy="617700"/>
          </a:xfrm>
          <a:prstGeom prst="rightArrow">
            <a:avLst>
              <a:gd fmla="val 50000" name="adj1"/>
              <a:gd fmla="val 50000" name="adj2"/>
            </a:avLst>
          </a:prstGeom>
          <a:gradFill>
            <a:gsLst>
              <a:gs pos="0">
                <a:srgbClr val="DFEAFB"/>
              </a:gs>
              <a:gs pos="100000">
                <a:srgbClr val="6E9CE7"/>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pic>
        <p:nvPicPr>
          <p:cNvPr id="148" name="Google Shape;148;g39f544baa39_0_152"/>
          <p:cNvPicPr preferRelativeResize="0"/>
          <p:nvPr/>
        </p:nvPicPr>
        <p:blipFill>
          <a:blip r:embed="rId3">
            <a:alphaModFix/>
          </a:blip>
          <a:stretch>
            <a:fillRect/>
          </a:stretch>
        </p:blipFill>
        <p:spPr>
          <a:xfrm flipH="1" rot="5400000">
            <a:off x="4612655" y="2199740"/>
            <a:ext cx="432000" cy="258475"/>
          </a:xfrm>
          <a:prstGeom prst="rect">
            <a:avLst/>
          </a:prstGeom>
          <a:noFill/>
          <a:ln>
            <a:noFill/>
          </a:ln>
        </p:spPr>
      </p:pic>
      <p:sp>
        <p:nvSpPr>
          <p:cNvPr id="149" name="Google Shape;149;g39f544baa39_0_152"/>
          <p:cNvSpPr txBox="1"/>
          <p:nvPr>
            <p:ph idx="2" type="body"/>
          </p:nvPr>
        </p:nvSpPr>
        <p:spPr>
          <a:xfrm>
            <a:off x="4484725" y="2498149"/>
            <a:ext cx="910500" cy="345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700"/>
              <a:buNone/>
            </a:pPr>
            <a:r>
              <a:rPr lang="ru-RU">
                <a:solidFill>
                  <a:schemeClr val="dk1"/>
                </a:solidFill>
                <a:latin typeface="Calibri"/>
                <a:ea typeface="Calibri"/>
                <a:cs typeface="Calibri"/>
                <a:sym typeface="Calibri"/>
              </a:rPr>
              <a:t>1938</a:t>
            </a:r>
            <a:endParaRPr/>
          </a:p>
        </p:txBody>
      </p:sp>
      <p:pic>
        <p:nvPicPr>
          <p:cNvPr descr="The Voder was the worlds first voice electronic synthesizer. In 1939 Homer Dudley working at Bell Telephone Laboratories in Murray Hill, New Jersey began to publicly demonstrate the Voder, the first electronic device that could generate continuous human speech electronically.&#10;&#10;The Voder was designed for the 1939 World Fair in New York as a showcase of the advanced work being done at Bell Laboratories.  It was a manually operated system requiring training, ten finger, two foot paddles, a knee leaver and arm switch to generate sounds. The sounds quality actually was better than most voice synthesizers all the way up to the late 1990s.&#10;&#10;This is audio from a radio program recorded live during the broadcast." id="150" name="Google Shape;150;g39f544baa39_0_152" title="The Voder: 1939,  the worlds first electronic voice synthesizer">
            <a:hlinkClick r:id="rId4"/>
          </p:cNvPr>
          <p:cNvPicPr preferRelativeResize="0"/>
          <p:nvPr/>
        </p:nvPicPr>
        <p:blipFill>
          <a:blip r:embed="rId5">
            <a:alphaModFix/>
          </a:blip>
          <a:stretch>
            <a:fillRect/>
          </a:stretch>
        </p:blipFill>
        <p:spPr>
          <a:xfrm>
            <a:off x="2818950" y="2844050"/>
            <a:ext cx="6554100" cy="3686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39f544baa39_0_162"/>
          <p:cNvSpPr txBox="1"/>
          <p:nvPr>
            <p:ph type="title"/>
          </p:nvPr>
        </p:nvSpPr>
        <p:spPr>
          <a:xfrm>
            <a:off x="626532" y="260359"/>
            <a:ext cx="102639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A0519"/>
              </a:buClr>
              <a:buSzPts val="4400"/>
              <a:buFont typeface="Wix Madefor Display"/>
              <a:buNone/>
            </a:pPr>
            <a:r>
              <a:rPr lang="ru-RU"/>
              <a:t>История. Конкатенативный синтез </a:t>
            </a:r>
            <a:endParaRPr/>
          </a:p>
        </p:txBody>
      </p:sp>
      <p:sp>
        <p:nvSpPr>
          <p:cNvPr id="156" name="Google Shape;156;g39f544baa39_0_162"/>
          <p:cNvSpPr txBox="1"/>
          <p:nvPr>
            <p:ph idx="2" type="body"/>
          </p:nvPr>
        </p:nvSpPr>
        <p:spPr>
          <a:xfrm>
            <a:off x="612297" y="3327809"/>
            <a:ext cx="6772500" cy="26337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Clr>
                <a:schemeClr val="dk1"/>
              </a:buClr>
              <a:buSzPts val="1800"/>
              <a:buFont typeface="Arial"/>
              <a:buChar char="❏"/>
            </a:pPr>
            <a:r>
              <a:rPr lang="ru-RU" sz="1800">
                <a:solidFill>
                  <a:schemeClr val="dk1"/>
                </a:solidFill>
                <a:latin typeface="Arial"/>
                <a:ea typeface="Arial"/>
                <a:cs typeface="Arial"/>
                <a:sym typeface="Arial"/>
              </a:rPr>
              <a:t>Идея – конкатенация предварительно записанных звуков (фонемы, дифоны, слоги, слова, …)</a:t>
            </a:r>
            <a:endParaRPr sz="1800">
              <a:solidFill>
                <a:schemeClr val="dk1"/>
              </a:solidFill>
              <a:latin typeface="Arial"/>
              <a:ea typeface="Arial"/>
              <a:cs typeface="Arial"/>
              <a:sym typeface="Arial"/>
            </a:endParaRPr>
          </a:p>
          <a:p>
            <a:pPr indent="-342900" lvl="0" marL="457200" rtl="0" algn="l">
              <a:lnSpc>
                <a:spcPct val="115000"/>
              </a:lnSpc>
              <a:spcBef>
                <a:spcPts val="0"/>
              </a:spcBef>
              <a:spcAft>
                <a:spcPts val="0"/>
              </a:spcAft>
              <a:buClr>
                <a:schemeClr val="dk1"/>
              </a:buClr>
              <a:buSzPts val="1800"/>
              <a:buFont typeface="Arial"/>
              <a:buChar char="❏"/>
            </a:pPr>
            <a:r>
              <a:rPr lang="ru-RU" sz="1800">
                <a:solidFill>
                  <a:schemeClr val="dk1"/>
                </a:solidFill>
                <a:latin typeface="Arial"/>
                <a:ea typeface="Arial"/>
                <a:cs typeface="Arial"/>
                <a:sym typeface="Arial"/>
              </a:rPr>
              <a:t>Конкатенация: </a:t>
            </a:r>
            <a:endParaRPr sz="1800">
              <a:solidFill>
                <a:schemeClr val="dk1"/>
              </a:solidFill>
              <a:latin typeface="Arial"/>
              <a:ea typeface="Arial"/>
              <a:cs typeface="Arial"/>
              <a:sym typeface="Arial"/>
            </a:endParaRPr>
          </a:p>
          <a:p>
            <a:pPr indent="-342900" lvl="0" marL="914400" rtl="0" algn="l">
              <a:lnSpc>
                <a:spcPct val="115000"/>
              </a:lnSpc>
              <a:spcBef>
                <a:spcPts val="0"/>
              </a:spcBef>
              <a:spcAft>
                <a:spcPts val="0"/>
              </a:spcAft>
              <a:buClr>
                <a:schemeClr val="dk1"/>
              </a:buClr>
              <a:buSzPts val="1800"/>
              <a:buFont typeface="Arial"/>
              <a:buChar char="-"/>
            </a:pPr>
            <a:r>
              <a:rPr lang="ru-RU" sz="1800">
                <a:solidFill>
                  <a:schemeClr val="dk1"/>
                </a:solidFill>
                <a:latin typeface="Arial"/>
                <a:ea typeface="Arial"/>
                <a:cs typeface="Arial"/>
                <a:sym typeface="Arial"/>
              </a:rPr>
              <a:t>простое соединение</a:t>
            </a:r>
            <a:endParaRPr sz="1800">
              <a:solidFill>
                <a:schemeClr val="dk1"/>
              </a:solidFill>
              <a:latin typeface="Arial"/>
              <a:ea typeface="Arial"/>
              <a:cs typeface="Arial"/>
              <a:sym typeface="Arial"/>
            </a:endParaRPr>
          </a:p>
          <a:p>
            <a:pPr indent="-342900" lvl="0" marL="914400" rtl="0" algn="l">
              <a:lnSpc>
                <a:spcPct val="115000"/>
              </a:lnSpc>
              <a:spcBef>
                <a:spcPts val="0"/>
              </a:spcBef>
              <a:spcAft>
                <a:spcPts val="0"/>
              </a:spcAft>
              <a:buClr>
                <a:schemeClr val="dk1"/>
              </a:buClr>
              <a:buSzPts val="1800"/>
              <a:buFont typeface="Arial"/>
              <a:buChar char="-"/>
            </a:pPr>
            <a:r>
              <a:rPr lang="ru-RU" sz="1800">
                <a:solidFill>
                  <a:schemeClr val="dk1"/>
                </a:solidFill>
                <a:latin typeface="Arial"/>
                <a:ea typeface="Arial"/>
                <a:cs typeface="Arial"/>
                <a:sym typeface="Arial"/>
              </a:rPr>
              <a:t>OLA (overlap-and-add) – затухание на краях и наложение</a:t>
            </a:r>
            <a:endParaRPr sz="1800">
              <a:solidFill>
                <a:schemeClr val="dk1"/>
              </a:solidFill>
              <a:latin typeface="Arial"/>
              <a:ea typeface="Arial"/>
              <a:cs typeface="Arial"/>
              <a:sym typeface="Arial"/>
            </a:endParaRPr>
          </a:p>
          <a:p>
            <a:pPr indent="-342900" lvl="0" marL="457200" rtl="0" algn="l">
              <a:lnSpc>
                <a:spcPct val="115000"/>
              </a:lnSpc>
              <a:spcBef>
                <a:spcPts val="0"/>
              </a:spcBef>
              <a:spcAft>
                <a:spcPts val="0"/>
              </a:spcAft>
              <a:buClr>
                <a:schemeClr val="dk1"/>
              </a:buClr>
              <a:buSzPts val="1800"/>
              <a:buChar char="❏"/>
            </a:pPr>
            <a:r>
              <a:rPr lang="ru-RU" sz="1800" u="sng">
                <a:solidFill>
                  <a:schemeClr val="hlink"/>
                </a:solidFill>
                <a:latin typeface="Arial"/>
                <a:ea typeface="Arial"/>
                <a:cs typeface="Arial"/>
                <a:sym typeface="Arial"/>
                <a:hlinkClick r:id="rId3"/>
              </a:rPr>
              <a:t>Интерактивное демо</a:t>
            </a:r>
            <a:endParaRPr sz="1800">
              <a:solidFill>
                <a:schemeClr val="dk1"/>
              </a:solidFill>
              <a:latin typeface="Arial"/>
              <a:ea typeface="Arial"/>
              <a:cs typeface="Arial"/>
              <a:sym typeface="Arial"/>
            </a:endParaRPr>
          </a:p>
          <a:p>
            <a:pPr indent="0" lvl="0" marL="457200" rtl="0" algn="l">
              <a:lnSpc>
                <a:spcPct val="115000"/>
              </a:lnSpc>
              <a:spcBef>
                <a:spcPts val="0"/>
              </a:spcBef>
              <a:spcAft>
                <a:spcPts val="0"/>
              </a:spcAft>
              <a:buNone/>
            </a:pPr>
            <a:r>
              <a:t/>
            </a:r>
            <a:endParaRPr sz="1800">
              <a:solidFill>
                <a:schemeClr val="dk1"/>
              </a:solidFill>
              <a:latin typeface="Arial"/>
              <a:ea typeface="Arial"/>
              <a:cs typeface="Arial"/>
              <a:sym typeface="Arial"/>
            </a:endParaRPr>
          </a:p>
          <a:p>
            <a:pPr indent="0" lvl="0" marL="457200" rtl="0" algn="l">
              <a:lnSpc>
                <a:spcPct val="105000"/>
              </a:lnSpc>
              <a:spcBef>
                <a:spcPts val="0"/>
              </a:spcBef>
              <a:spcAft>
                <a:spcPts val="0"/>
              </a:spcAft>
              <a:buNone/>
            </a:pPr>
            <a:r>
              <a:t/>
            </a:r>
            <a:endParaRPr sz="1800">
              <a:solidFill>
                <a:schemeClr val="dk1"/>
              </a:solidFill>
              <a:latin typeface="Arial"/>
              <a:ea typeface="Arial"/>
              <a:cs typeface="Arial"/>
              <a:sym typeface="Arial"/>
            </a:endParaRPr>
          </a:p>
        </p:txBody>
      </p:sp>
      <p:sp>
        <p:nvSpPr>
          <p:cNvPr id="157" name="Google Shape;157;g39f544baa39_0_162"/>
          <p:cNvSpPr/>
          <p:nvPr/>
        </p:nvSpPr>
        <p:spPr>
          <a:xfrm>
            <a:off x="569125" y="1641600"/>
            <a:ext cx="9006600" cy="617700"/>
          </a:xfrm>
          <a:prstGeom prst="rightArrow">
            <a:avLst>
              <a:gd fmla="val 50000" name="adj1"/>
              <a:gd fmla="val 50000" name="adj2"/>
            </a:avLst>
          </a:prstGeom>
          <a:gradFill>
            <a:gsLst>
              <a:gs pos="0">
                <a:srgbClr val="DFEAFB"/>
              </a:gs>
              <a:gs pos="100000">
                <a:srgbClr val="6E9CE7"/>
              </a:gs>
            </a:gsLst>
            <a:lin ang="0"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pic>
        <p:nvPicPr>
          <p:cNvPr id="158" name="Google Shape;158;g39f544baa39_0_162"/>
          <p:cNvPicPr preferRelativeResize="0"/>
          <p:nvPr/>
        </p:nvPicPr>
        <p:blipFill>
          <a:blip r:embed="rId4">
            <a:alphaModFix/>
          </a:blip>
          <a:stretch>
            <a:fillRect/>
          </a:stretch>
        </p:blipFill>
        <p:spPr>
          <a:xfrm flipH="1" rot="5400000">
            <a:off x="6106618" y="2199740"/>
            <a:ext cx="432000" cy="258475"/>
          </a:xfrm>
          <a:prstGeom prst="rect">
            <a:avLst/>
          </a:prstGeom>
          <a:noFill/>
          <a:ln>
            <a:noFill/>
          </a:ln>
        </p:spPr>
      </p:pic>
      <p:sp>
        <p:nvSpPr>
          <p:cNvPr id="159" name="Google Shape;159;g39f544baa39_0_162"/>
          <p:cNvSpPr txBox="1"/>
          <p:nvPr>
            <p:ph idx="2" type="body"/>
          </p:nvPr>
        </p:nvSpPr>
        <p:spPr>
          <a:xfrm>
            <a:off x="5978688" y="2498149"/>
            <a:ext cx="910500" cy="345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700"/>
              <a:buNone/>
            </a:pPr>
            <a:r>
              <a:rPr lang="ru-RU">
                <a:solidFill>
                  <a:schemeClr val="dk1"/>
                </a:solidFill>
                <a:latin typeface="Calibri"/>
                <a:ea typeface="Calibri"/>
                <a:cs typeface="Calibri"/>
                <a:sym typeface="Calibri"/>
              </a:rPr>
              <a:t>1970</a:t>
            </a:r>
            <a:endParaRPr/>
          </a:p>
        </p:txBody>
      </p:sp>
      <p:pic>
        <p:nvPicPr>
          <p:cNvPr id="160" name="Google Shape;160;g39f544baa39_0_162"/>
          <p:cNvPicPr preferRelativeResize="0"/>
          <p:nvPr/>
        </p:nvPicPr>
        <p:blipFill>
          <a:blip r:embed="rId5">
            <a:alphaModFix/>
          </a:blip>
          <a:stretch>
            <a:fillRect/>
          </a:stretch>
        </p:blipFill>
        <p:spPr>
          <a:xfrm>
            <a:off x="7437295" y="2770153"/>
            <a:ext cx="2442856" cy="3041825"/>
          </a:xfrm>
          <a:prstGeom prst="rect">
            <a:avLst/>
          </a:prstGeom>
          <a:noFill/>
          <a:ln>
            <a:noFill/>
          </a:ln>
        </p:spPr>
      </p:pic>
      <p:pic>
        <p:nvPicPr>
          <p:cNvPr id="161" name="Google Shape;161;g39f544baa39_0_162"/>
          <p:cNvPicPr preferRelativeResize="0"/>
          <p:nvPr/>
        </p:nvPicPr>
        <p:blipFill>
          <a:blip r:embed="rId6">
            <a:alphaModFix/>
          </a:blip>
          <a:stretch>
            <a:fillRect/>
          </a:stretch>
        </p:blipFill>
        <p:spPr>
          <a:xfrm>
            <a:off x="9542657" y="2798609"/>
            <a:ext cx="2651310" cy="2910575"/>
          </a:xfrm>
          <a:prstGeom prst="rect">
            <a:avLst/>
          </a:prstGeom>
          <a:noFill/>
          <a:ln>
            <a:noFill/>
          </a:ln>
        </p:spPr>
      </p:pic>
      <p:sp>
        <p:nvSpPr>
          <p:cNvPr id="162" name="Google Shape;162;g39f544baa39_0_162"/>
          <p:cNvSpPr/>
          <p:nvPr/>
        </p:nvSpPr>
        <p:spPr>
          <a:xfrm>
            <a:off x="6573425" y="2290750"/>
            <a:ext cx="1849800" cy="207300"/>
          </a:xfrm>
          <a:prstGeom prst="rightArrow">
            <a:avLst>
              <a:gd fmla="val 50000" name="adj1"/>
              <a:gd fmla="val 50000" name="adj2"/>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JetBrains Mono"/>
              <a:ea typeface="JetBrains Mono"/>
              <a:cs typeface="JetBrains Mono"/>
              <a:sym typeface="JetBrains Mon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2024-02-22T08:21:00Z</dcterms:created>
  <dc:creator>desig</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A2E20BF71BF641F18DA6D45ED09C98AA_13</vt:lpwstr>
  </property>
  <property fmtid="{D5CDD505-2E9C-101B-9397-08002B2CF9AE}" pid="3" name="KSOProductBuildVer">
    <vt:lpwstr>1049-12.2.0.21931</vt:lpwstr>
  </property>
</Properties>
</file>